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94048" y="9799649"/>
            <a:ext cx="18033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1024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1018540" indent="-228600">
              <a:lnSpc>
                <a:spcPct val="100000"/>
              </a:lnSpc>
              <a:spcBef>
                <a:spcPts val="1550"/>
              </a:spcBef>
              <a:buFont typeface="Wingdings"/>
              <a:buChar char=""/>
              <a:tabLst>
                <a:tab pos="1019175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51787"/>
            <a:ext cx="5304155" cy="29603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study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discrete-time signal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systems, we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thus </a:t>
            </a:r>
            <a:r>
              <a:rPr dirty="0" sz="1400" spc="-10">
                <a:latin typeface="Times New Roman"/>
                <a:cs typeface="Times New Roman"/>
              </a:rPr>
              <a:t>far  </a:t>
            </a:r>
            <a:r>
              <a:rPr dirty="0" sz="1400" spc="-5">
                <a:latin typeface="Times New Roman"/>
                <a:cs typeface="Times New Roman"/>
              </a:rPr>
              <a:t>considered the time-domain and the frequency domain. The </a:t>
            </a:r>
            <a:r>
              <a:rPr dirty="0" sz="1400">
                <a:latin typeface="Times New Roman"/>
                <a:cs typeface="Times New Roman"/>
              </a:rPr>
              <a:t>z-domain  </a:t>
            </a:r>
            <a:r>
              <a:rPr dirty="0" sz="1400" spc="-5">
                <a:latin typeface="Times New Roman"/>
                <a:cs typeface="Times New Roman"/>
              </a:rPr>
              <a:t>gives us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third representation. All three domains are related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each  </a:t>
            </a:r>
            <a:r>
              <a:rPr dirty="0" sz="1400" spc="-5">
                <a:latin typeface="Times New Roman"/>
                <a:cs typeface="Times New Roman"/>
              </a:rPr>
              <a:t>other. Recalling to the Laplace Transform (L.T),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found </a:t>
            </a:r>
            <a:r>
              <a:rPr dirty="0" sz="1400" spc="-5">
                <a:latin typeface="Times New Roman"/>
                <a:cs typeface="Times New Roman"/>
              </a:rPr>
              <a:t>that L.T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for continuous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 spc="-5">
                <a:latin typeface="Times New Roman"/>
                <a:cs typeface="Times New Roman"/>
              </a:rPr>
              <a:t>signals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illustrated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L.T.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formula</a:t>
            </a:r>
            <a:endParaRPr sz="1400">
              <a:latin typeface="Times New Roman"/>
              <a:cs typeface="Times New Roman"/>
            </a:endParaRPr>
          </a:p>
          <a:p>
            <a:pPr marL="775970">
              <a:lnSpc>
                <a:spcPts val="1200"/>
              </a:lnSpc>
              <a:spcBef>
                <a:spcPts val="54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12700">
              <a:lnSpc>
                <a:spcPts val="1680"/>
              </a:lnSpc>
            </a:pP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92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  (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710565">
              <a:lnSpc>
                <a:spcPct val="100000"/>
              </a:lnSpc>
              <a:spcBef>
                <a:spcPts val="5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50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discrete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functions,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summation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equivalent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integration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continuous </a:t>
            </a:r>
            <a:r>
              <a:rPr dirty="0" sz="1400" spc="-10">
                <a:latin typeface="Times New Roman"/>
                <a:cs typeface="Times New Roman"/>
              </a:rPr>
              <a:t>functions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given in equation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(2)</a:t>
            </a:r>
            <a:endParaRPr sz="1400">
              <a:latin typeface="Times New Roman"/>
              <a:cs typeface="Times New Roman"/>
            </a:endParaRPr>
          </a:p>
          <a:p>
            <a:pPr marL="977265">
              <a:lnSpc>
                <a:spcPct val="100000"/>
              </a:lnSpc>
              <a:spcBef>
                <a:spcPts val="570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5286" y="4546218"/>
            <a:ext cx="7626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4456225"/>
            <a:ext cx="5304155" cy="135890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02">
                <a:latin typeface="Cambria Math"/>
                <a:cs typeface="Cambria Math"/>
              </a:rPr>
              <a:t>  </a:t>
            </a:r>
            <a:endParaRPr baseline="30555" sz="1500">
              <a:latin typeface="Cambria Math"/>
              <a:cs typeface="Cambria Math"/>
            </a:endParaRPr>
          </a:p>
          <a:p>
            <a:pPr marL="911225">
              <a:lnSpc>
                <a:spcPct val="100000"/>
              </a:lnSpc>
              <a:spcBef>
                <a:spcPts val="1505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 marR="5080" indent="88265">
              <a:lnSpc>
                <a:spcPts val="242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Assume that </a:t>
            </a:r>
            <a:r>
              <a:rPr dirty="0" sz="1400">
                <a:latin typeface="Times New Roman"/>
                <a:cs typeface="Times New Roman"/>
              </a:rPr>
              <a:t>Z =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Times New Roman"/>
                <a:cs typeface="Times New Roman"/>
              </a:rPr>
              <a:t>eq. </a:t>
            </a:r>
            <a:r>
              <a:rPr dirty="0" sz="1400" spc="-5">
                <a:latin typeface="Times New Roman"/>
                <a:cs typeface="Times New Roman"/>
              </a:rPr>
              <a:t>(2) for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side </a:t>
            </a:r>
            <a:r>
              <a:rPr dirty="0" sz="1400" spc="5">
                <a:latin typeface="Times New Roman"/>
                <a:cs typeface="Times New Roman"/>
              </a:rPr>
              <a:t>Z- </a:t>
            </a:r>
            <a:r>
              <a:rPr dirty="0" sz="1400" spc="-5">
                <a:latin typeface="Times New Roman"/>
                <a:cs typeface="Times New Roman"/>
              </a:rPr>
              <a:t>transform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written 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algn="ctr" marR="3223895">
              <a:lnSpc>
                <a:spcPct val="100000"/>
              </a:lnSpc>
              <a:spcBef>
                <a:spcPts val="35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38042" y="5849492"/>
            <a:ext cx="7645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5759499"/>
            <a:ext cx="5302250" cy="303974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30555" sz="1500" spc="757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marL="911225">
              <a:lnSpc>
                <a:spcPct val="100000"/>
              </a:lnSpc>
              <a:spcBef>
                <a:spcPts val="1505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transformation, two domains are present so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1" sz="2100" spc="22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Z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10">
                <a:latin typeface="Times New Roman"/>
                <a:cs typeface="Times New Roman"/>
              </a:rPr>
              <a:t>complex </a:t>
            </a:r>
            <a:r>
              <a:rPr dirty="0" sz="1400" spc="-5">
                <a:latin typeface="Times New Roman"/>
                <a:cs typeface="Times New Roman"/>
              </a:rPr>
              <a:t>variable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630">
                <a:latin typeface="Cambria Math"/>
                <a:cs typeface="Cambria Math"/>
              </a:rPr>
              <a:t>  </a:t>
            </a:r>
            <a:endParaRPr baseline="27777" sz="1500">
              <a:latin typeface="Cambria Math"/>
              <a:cs typeface="Cambria Math"/>
            </a:endParaRPr>
          </a:p>
          <a:p>
            <a:pPr marL="469265" indent="-228600">
              <a:lnSpc>
                <a:spcPct val="100000"/>
              </a:lnSpc>
              <a:spcBef>
                <a:spcPts val="76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Range of Convergence(RoC)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1440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case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Laplace transform, </a:t>
            </a:r>
            <a:r>
              <a:rPr dirty="0" sz="1400">
                <a:latin typeface="Times New Roman"/>
                <a:cs typeface="Times New Roman"/>
              </a:rPr>
              <a:t>the range of </a:t>
            </a:r>
            <a:r>
              <a:rPr dirty="0" sz="1400" spc="-5">
                <a:latin typeface="Times New Roman"/>
                <a:cs typeface="Times New Roman"/>
              </a:rPr>
              <a:t>values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complex variable </a:t>
            </a:r>
            <a:r>
              <a:rPr dirty="0" sz="1400" i="1">
                <a:latin typeface="Times New Roman"/>
                <a:cs typeface="Times New Roman"/>
              </a:rPr>
              <a:t>Z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the z-transform converges is called the  region of convergence. The </a:t>
            </a:r>
            <a:r>
              <a:rPr dirty="0" sz="1400">
                <a:latin typeface="Times New Roman"/>
                <a:cs typeface="Times New Roman"/>
              </a:rPr>
              <a:t>(RoC) </a:t>
            </a:r>
            <a:r>
              <a:rPr dirty="0" sz="1400" spc="-5">
                <a:latin typeface="Times New Roman"/>
                <a:cs typeface="Times New Roman"/>
              </a:rPr>
              <a:t>has the following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properties: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RoC </a:t>
            </a:r>
            <a:r>
              <a:rPr dirty="0" sz="1400" spc="-5">
                <a:latin typeface="Times New Roman"/>
                <a:cs typeface="Times New Roman"/>
              </a:rPr>
              <a:t>does not </a:t>
            </a:r>
            <a:r>
              <a:rPr dirty="0" sz="1400" spc="-10">
                <a:latin typeface="Times New Roman"/>
                <a:cs typeface="Times New Roman"/>
              </a:rPr>
              <a:t>contain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7630" y="9076842"/>
            <a:ext cx="5075555" cy="653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471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2- If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25">
                <a:latin typeface="Cambria Math"/>
                <a:cs typeface="Cambria Math"/>
              </a:rPr>
              <a:t>-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finite sequence (that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10" i="1">
                <a:latin typeface="Times New Roman"/>
                <a:cs typeface="Times New Roman"/>
              </a:rPr>
              <a:t>x[n] </a:t>
            </a:r>
            <a:r>
              <a:rPr dirty="0" sz="1400" i="1">
                <a:latin typeface="Times New Roman"/>
                <a:cs typeface="Times New Roman"/>
              </a:rPr>
              <a:t>= 0 </a:t>
            </a:r>
            <a:r>
              <a:rPr dirty="0" sz="1400" spc="-5">
                <a:latin typeface="Times New Roman"/>
                <a:cs typeface="Times New Roman"/>
              </a:rPr>
              <a:t>except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finite  interval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baseline="-12345" sz="1350" spc="-7" i="1">
                <a:latin typeface="Times New Roman"/>
                <a:cs typeface="Times New Roman"/>
              </a:rPr>
              <a:t>l</a:t>
            </a:r>
            <a:r>
              <a:rPr dirty="0" sz="900" spc="-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baseline="-12345" sz="1350" spc="-7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baseline="-12345" sz="1350" spc="-7" i="1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, and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baseline="-12345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, are </a:t>
            </a:r>
            <a:r>
              <a:rPr dirty="0" sz="1400" spc="-5">
                <a:latin typeface="Times New Roman"/>
                <a:cs typeface="Times New Roman"/>
              </a:rPr>
              <a:t>finite) and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X(z)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3703320" cy="1619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1076960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561340">
              <a:lnSpc>
                <a:spcPct val="100000"/>
              </a:lnSpc>
              <a:spcBef>
                <a:spcPts val="158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10</a:t>
            </a:r>
            <a:r>
              <a:rPr dirty="0" sz="1400" spc="-5">
                <a:latin typeface="Times New Roman"/>
                <a:cs typeface="Times New Roman"/>
              </a:rPr>
              <a:t>/ apply initial value theorem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56134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561340">
              <a:lnSpc>
                <a:spcPct val="100000"/>
              </a:lnSpc>
              <a:spcBef>
                <a:spcPts val="79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2368042"/>
            <a:ext cx="1036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5375" y="2232406"/>
            <a:ext cx="921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9175" y="248538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9694" y="2486913"/>
            <a:ext cx="15881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0545" algn="l"/>
              </a:tabLst>
            </a:pPr>
            <a:r>
              <a:rPr dirty="0" baseline="5555" sz="1500" spc="472">
                <a:latin typeface="Cambria Math"/>
                <a:cs typeface="Cambria Math"/>
              </a:rPr>
              <a:t> </a:t>
            </a:r>
            <a:r>
              <a:rPr dirty="0" baseline="5555" sz="1500" spc="922">
                <a:latin typeface="Cambria Math"/>
                <a:cs typeface="Cambria Math"/>
              </a:rPr>
              <a:t> </a:t>
            </a:r>
            <a:r>
              <a:rPr dirty="0" baseline="5555" sz="1500" spc="1042">
                <a:latin typeface="Cambria Math"/>
                <a:cs typeface="Cambria Math"/>
              </a:rPr>
              <a:t> </a:t>
            </a:r>
            <a:r>
              <a:rPr dirty="0" baseline="5555" sz="1500" spc="37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05863" y="2508757"/>
            <a:ext cx="1239520" cy="0"/>
          </a:xfrm>
          <a:custGeom>
            <a:avLst/>
            <a:gdLst/>
            <a:ahLst/>
            <a:cxnLst/>
            <a:rect l="l" t="t" r="r" b="b"/>
            <a:pathLst>
              <a:path w="1239520" h="0">
                <a:moveTo>
                  <a:pt x="0" y="0"/>
                </a:moveTo>
                <a:lnTo>
                  <a:pt x="12390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60190" y="2368042"/>
            <a:ext cx="1235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69204" y="2232406"/>
            <a:ext cx="7708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5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16804" y="248538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97704" y="2486913"/>
            <a:ext cx="15894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51815" algn="l"/>
              </a:tabLst>
            </a:pPr>
            <a:r>
              <a:rPr dirty="0" baseline="5555" sz="1500" spc="487">
                <a:latin typeface="Cambria Math"/>
                <a:cs typeface="Cambria Math"/>
              </a:rPr>
              <a:t> </a:t>
            </a:r>
            <a:r>
              <a:rPr dirty="0" baseline="5555" sz="1500" spc="922">
                <a:latin typeface="Cambria Math"/>
                <a:cs typeface="Cambria Math"/>
              </a:rPr>
              <a:t> </a:t>
            </a:r>
            <a:r>
              <a:rPr dirty="0" baseline="5555" sz="1500" spc="1042">
                <a:latin typeface="Cambria Math"/>
                <a:cs typeface="Cambria Math"/>
              </a:rPr>
              <a:t> </a:t>
            </a:r>
            <a:r>
              <a:rPr dirty="0" baseline="5555" sz="1500" spc="1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33492" y="2508757"/>
            <a:ext cx="1239520" cy="0"/>
          </a:xfrm>
          <a:custGeom>
            <a:avLst/>
            <a:gdLst/>
            <a:ahLst/>
            <a:cxnLst/>
            <a:rect l="l" t="t" r="r" b="b"/>
            <a:pathLst>
              <a:path w="1239520" h="0">
                <a:moveTo>
                  <a:pt x="0" y="0"/>
                </a:moveTo>
                <a:lnTo>
                  <a:pt x="12393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2895345"/>
            <a:ext cx="2449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Dividing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baseline="19841" sz="21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42028" y="2735325"/>
            <a:ext cx="420370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-33333" sz="1500" spc="525">
                <a:latin typeface="Cambria Math"/>
                <a:cs typeface="Cambria Math"/>
              </a:rPr>
              <a:t> </a:t>
            </a:r>
            <a:r>
              <a:rPr dirty="0" baseline="-33333" sz="1500" spc="742">
                <a:latin typeface="Cambria Math"/>
                <a:cs typeface="Cambria Math"/>
              </a:rPr>
              <a:t> </a:t>
            </a:r>
            <a:r>
              <a:rPr dirty="0" sz="800" spc="265">
                <a:latin typeface="Cambria Math"/>
                <a:cs typeface="Cambria Math"/>
              </a:rPr>
              <a:t>  </a:t>
            </a:r>
            <a:r>
              <a:rPr dirty="0" sz="800" spc="26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61484" y="2870961"/>
            <a:ext cx="144145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17361" sz="1200" spc="412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19321" y="291337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049648" y="3139185"/>
            <a:ext cx="831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52571" y="3050793"/>
            <a:ext cx="1069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0555" sz="1500" spc="472">
                <a:latin typeface="Cambria Math"/>
                <a:cs typeface="Cambria Math"/>
              </a:rPr>
              <a:t> </a:t>
            </a:r>
            <a:r>
              <a:rPr dirty="0" baseline="30555" sz="1500" spc="922">
                <a:latin typeface="Cambria Math"/>
                <a:cs typeface="Cambria Math"/>
              </a:rPr>
              <a:t> </a:t>
            </a:r>
            <a:r>
              <a:rPr dirty="0" baseline="30555" sz="1500" spc="1042">
                <a:latin typeface="Cambria Math"/>
                <a:cs typeface="Cambria Math"/>
              </a:rPr>
              <a:t> </a:t>
            </a:r>
            <a:r>
              <a:rPr dirty="0" baseline="30555" sz="1500" spc="104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u="sng" baseline="41666" sz="1200" spc="-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1666" sz="1200" spc="4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 spc="300">
                <a:latin typeface="Cambria Math"/>
                <a:cs typeface="Cambria Math"/>
              </a:rPr>
              <a:t>  </a:t>
            </a:r>
            <a:r>
              <a:rPr dirty="0" sz="1000" spc="2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u="sng" baseline="41666" sz="1200" spc="5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1666" sz="1200" spc="4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1666" sz="1200" spc="9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41666" sz="12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74845" y="3111754"/>
            <a:ext cx="144145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17361" sz="1200" spc="412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94709" y="3036061"/>
            <a:ext cx="715010" cy="0"/>
          </a:xfrm>
          <a:custGeom>
            <a:avLst/>
            <a:gdLst/>
            <a:ahLst/>
            <a:cxnLst/>
            <a:rect l="l" t="t" r="r" b="b"/>
            <a:pathLst>
              <a:path w="715010" h="0">
                <a:moveTo>
                  <a:pt x="0" y="0"/>
                </a:moveTo>
                <a:lnTo>
                  <a:pt x="7147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29080" y="3448938"/>
            <a:ext cx="7169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25142" y="3312921"/>
            <a:ext cx="43434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69694" y="3567810"/>
            <a:ext cx="7448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882394" y="3589273"/>
            <a:ext cx="720090" cy="0"/>
          </a:xfrm>
          <a:custGeom>
            <a:avLst/>
            <a:gdLst/>
            <a:ahLst/>
            <a:cxnLst/>
            <a:rect l="l" t="t" r="r" b="b"/>
            <a:pathLst>
              <a:path w="720089" h="0">
                <a:moveTo>
                  <a:pt x="0" y="0"/>
                </a:moveTo>
                <a:lnTo>
                  <a:pt x="7196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38170" y="3448938"/>
            <a:ext cx="65151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3751300"/>
            <a:ext cx="1292225" cy="6413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11</a:t>
            </a:r>
            <a:r>
              <a:rPr dirty="0" sz="1400" spc="-5">
                <a:latin typeface="Times New Roman"/>
                <a:cs typeface="Times New Roman"/>
              </a:rPr>
              <a:t>/ find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19841" sz="2100" spc="367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4578222"/>
            <a:ext cx="655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baseline="19841" sz="21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02282" y="4442586"/>
            <a:ext cx="1117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46833" y="4697094"/>
            <a:ext cx="426084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59533" y="4718938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 h="0">
                <a:moveTo>
                  <a:pt x="0" y="0"/>
                </a:moveTo>
                <a:lnTo>
                  <a:pt x="399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336419" y="4578222"/>
            <a:ext cx="757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56330" y="4402048"/>
            <a:ext cx="647700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6985">
              <a:lnSpc>
                <a:spcPct val="100000"/>
              </a:lnSpc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169030" y="4718938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 h="0">
                <a:moveTo>
                  <a:pt x="0" y="0"/>
                </a:moveTo>
                <a:lnTo>
                  <a:pt x="6281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29080" y="5122290"/>
            <a:ext cx="1410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19841" sz="2100" spc="69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555">
                <a:latin typeface="Cambria Math"/>
                <a:cs typeface="Cambria Math"/>
              </a:rPr>
              <a:t> </a:t>
            </a:r>
            <a:r>
              <a:rPr dirty="0" baseline="41666" sz="2100" spc="30">
                <a:latin typeface="Cambria Math"/>
                <a:cs typeface="Cambria Math"/>
              </a:rPr>
              <a:t> </a:t>
            </a:r>
            <a:r>
              <a:rPr dirty="0" baseline="41666" sz="2100" spc="547">
                <a:latin typeface="Cambria Math"/>
                <a:cs typeface="Cambria Math"/>
              </a:rPr>
              <a:t> 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baseline="41666" sz="2100" spc="1117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endParaRPr baseline="41666" sz="21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91029" y="5241162"/>
            <a:ext cx="646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903729" y="5263006"/>
            <a:ext cx="628650" cy="0"/>
          </a:xfrm>
          <a:custGeom>
            <a:avLst/>
            <a:gdLst/>
            <a:ahLst/>
            <a:cxnLst/>
            <a:rect l="l" t="t" r="r" b="b"/>
            <a:pathLst>
              <a:path w="628650" h="0">
                <a:moveTo>
                  <a:pt x="0" y="0"/>
                </a:moveTo>
                <a:lnTo>
                  <a:pt x="6281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327150" y="5695314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76957" y="574713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83561" y="5740019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1"/>
                </a:moveTo>
                <a:lnTo>
                  <a:pt x="85343" y="12191"/>
                </a:lnTo>
                <a:lnTo>
                  <a:pt x="85343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129080" y="5605398"/>
            <a:ext cx="11182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 spc="-265">
                <a:latin typeface="Cambria Math"/>
                <a:cs typeface="Cambria Math"/>
              </a:rPr>
              <a:t>0</a:t>
            </a:r>
            <a:r>
              <a:rPr dirty="0" baseline="33730" sz="2100" spc="-397">
                <a:latin typeface="Cambria Math"/>
                <a:cs typeface="Cambria Math"/>
              </a:rPr>
              <a:t> </a:t>
            </a:r>
            <a:r>
              <a:rPr dirty="0" sz="1400" spc="-265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29080" y="5968364"/>
            <a:ext cx="942340" cy="620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63267" y="6296025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107945" y="6490080"/>
            <a:ext cx="407670" cy="0"/>
          </a:xfrm>
          <a:custGeom>
            <a:avLst/>
            <a:gdLst/>
            <a:ahLst/>
            <a:cxnLst/>
            <a:rect l="l" t="t" r="r" b="b"/>
            <a:pathLst>
              <a:path w="407669" h="0">
                <a:moveTo>
                  <a:pt x="0" y="0"/>
                </a:moveTo>
                <a:lnTo>
                  <a:pt x="4072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161410" y="6483984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1"/>
                </a:moveTo>
                <a:lnTo>
                  <a:pt x="85343" y="12191"/>
                </a:lnTo>
                <a:lnTo>
                  <a:pt x="85343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502535" y="6349364"/>
            <a:ext cx="1003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-265">
                <a:latin typeface="Cambria Math"/>
                <a:cs typeface="Cambria Math"/>
              </a:rPr>
              <a:t>0</a:t>
            </a:r>
            <a:r>
              <a:rPr dirty="0" baseline="33730" sz="2100" spc="-337">
                <a:latin typeface="Cambria Math"/>
                <a:cs typeface="Cambria Math"/>
              </a:rPr>
              <a:t> </a:t>
            </a:r>
            <a:r>
              <a:rPr dirty="0" sz="1400" spc="-265">
                <a:latin typeface="Cambria Math"/>
                <a:cs typeface="Cambria Math"/>
              </a:rPr>
              <a:t>1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97604" y="6248780"/>
            <a:ext cx="1612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4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095245" y="6491096"/>
            <a:ext cx="19310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1880" algn="l"/>
                <a:tab pos="1445260" algn="l"/>
              </a:tabLst>
            </a:pPr>
            <a:r>
              <a:rPr dirty="0" sz="1000" spc="-15">
                <a:latin typeface="Cambria Math"/>
                <a:cs typeface="Cambria Math"/>
              </a:rPr>
              <a:t>(        </a:t>
            </a:r>
            <a:r>
              <a:rPr dirty="0" sz="1000" spc="-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)</a:t>
            </a:r>
            <a:r>
              <a:rPr dirty="0" baseline="16666" sz="1500">
                <a:latin typeface="Cambria Math"/>
                <a:cs typeface="Cambria Math"/>
              </a:rPr>
              <a:t>	</a:t>
            </a:r>
            <a:r>
              <a:rPr dirty="0" sz="1000">
                <a:latin typeface="Cambria Math"/>
                <a:cs typeface="Cambria Math"/>
              </a:rPr>
              <a:t>	(</a:t>
            </a:r>
            <a:r>
              <a:rPr dirty="0" sz="1000" spc="114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)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540886" y="6490080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0" y="0"/>
                </a:moveTo>
                <a:lnTo>
                  <a:pt x="4773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129080" y="6614707"/>
            <a:ext cx="5302250" cy="1936114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1040"/>
              </a:spcBef>
              <a:buSzPct val="87500"/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Inverse of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Z-transform</a:t>
            </a:r>
            <a:endParaRPr sz="1600">
              <a:latin typeface="Times New Roman"/>
              <a:cs typeface="Times New Roman"/>
            </a:endParaRPr>
          </a:p>
          <a:p>
            <a:pPr marL="240665" marR="1337310" indent="-228600">
              <a:lnSpc>
                <a:spcPct val="1436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three </a:t>
            </a:r>
            <a:r>
              <a:rPr dirty="0" sz="1400" spc="-10">
                <a:latin typeface="Times New Roman"/>
                <a:cs typeface="Times New Roman"/>
              </a:rPr>
              <a:t>methods </a:t>
            </a:r>
            <a:r>
              <a:rPr dirty="0" sz="1400" spc="-5">
                <a:latin typeface="Times New Roman"/>
                <a:cs typeface="Times New Roman"/>
              </a:rPr>
              <a:t>to find z-transform, which are:  </a:t>
            </a:r>
            <a:r>
              <a:rPr dirty="0" sz="1400">
                <a:latin typeface="Times New Roman"/>
                <a:cs typeface="Times New Roman"/>
              </a:rPr>
              <a:t>1- Direct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1437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comparison with z-transform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mathematics functions and apply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properties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z-transform,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10">
                <a:latin typeface="Times New Roman"/>
                <a:cs typeface="Times New Roman"/>
              </a:rPr>
              <a:t>found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illustrated in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27150" y="8769857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29080" y="8679941"/>
            <a:ext cx="15481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what is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808858" y="8626602"/>
            <a:ext cx="608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5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94558" y="8821673"/>
            <a:ext cx="8382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707258" y="8820657"/>
            <a:ext cx="814069" cy="0"/>
          </a:xfrm>
          <a:custGeom>
            <a:avLst/>
            <a:gdLst/>
            <a:ahLst/>
            <a:cxnLst/>
            <a:rect l="l" t="t" r="r" b="b"/>
            <a:pathLst>
              <a:path w="814070" h="0">
                <a:moveTo>
                  <a:pt x="0" y="0"/>
                </a:moveTo>
                <a:lnTo>
                  <a:pt x="8138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129080" y="9095993"/>
            <a:ext cx="1643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Sol: since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95726" y="9042653"/>
            <a:ext cx="6438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8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95142" y="9237726"/>
            <a:ext cx="8439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10">
                <a:latin typeface="Cambria Math"/>
                <a:cs typeface="Cambria Math"/>
              </a:rPr>
              <a:t> 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07842" y="9236709"/>
            <a:ext cx="818515" cy="0"/>
          </a:xfrm>
          <a:custGeom>
            <a:avLst/>
            <a:gdLst/>
            <a:ahLst/>
            <a:cxnLst/>
            <a:rect l="l" t="t" r="r" b="b"/>
            <a:pathLst>
              <a:path w="818514" h="0">
                <a:moveTo>
                  <a:pt x="0" y="0"/>
                </a:moveTo>
                <a:lnTo>
                  <a:pt x="8183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3613530" y="9095993"/>
            <a:ext cx="2521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-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424685"/>
            <a:ext cx="902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7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9279" y="1289049"/>
            <a:ext cx="1109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27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4098" y="1543557"/>
            <a:ext cx="17189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2222" sz="1500" spc="62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2222" sz="1500" spc="525">
                <a:latin typeface="Cambria Math"/>
                <a:cs typeface="Cambria Math"/>
              </a:rPr>
              <a:t> </a:t>
            </a:r>
            <a:r>
              <a:rPr dirty="0" baseline="22222" sz="1500" spc="600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2222" sz="1500" spc="727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66798" y="1565401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 h="0">
                <a:moveTo>
                  <a:pt x="0" y="0"/>
                </a:moveTo>
                <a:lnTo>
                  <a:pt x="16922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1881885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2597" y="1828545"/>
            <a:ext cx="869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15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3810" y="2023617"/>
            <a:ext cx="12839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592">
                <a:latin typeface="Cambria Math"/>
                <a:cs typeface="Cambria Math"/>
              </a:rPr>
              <a:t> </a:t>
            </a:r>
            <a:r>
              <a:rPr dirty="0" sz="1000" spc="320">
                <a:latin typeface="Cambria Math"/>
                <a:cs typeface="Cambria Math"/>
              </a:rPr>
              <a:t>   </a:t>
            </a: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 spc="547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6510" y="2022601"/>
            <a:ext cx="1262380" cy="0"/>
          </a:xfrm>
          <a:custGeom>
            <a:avLst/>
            <a:gdLst/>
            <a:ahLst/>
            <a:cxnLst/>
            <a:rect l="l" t="t" r="r" b="b"/>
            <a:pathLst>
              <a:path w="1262380" h="0">
                <a:moveTo>
                  <a:pt x="0" y="0"/>
                </a:moveTo>
                <a:lnTo>
                  <a:pt x="12621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2146146"/>
            <a:ext cx="2087880" cy="6565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600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00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57195" y="3141217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 h="0">
                <a:moveTo>
                  <a:pt x="0" y="0"/>
                </a:moveTo>
                <a:lnTo>
                  <a:pt x="789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3000501"/>
            <a:ext cx="3096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5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baseline="43650" sz="2100" spc="7">
                <a:latin typeface="Cambria Math"/>
                <a:cs typeface="Cambria Math"/>
              </a:rPr>
              <a:t>(</a:t>
            </a:r>
            <a:r>
              <a:rPr dirty="0" baseline="41666" sz="2100" spc="89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)</a:t>
            </a:r>
            <a:r>
              <a:rPr dirty="0" baseline="43650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3062071"/>
            <a:ext cx="2650490" cy="568325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algn="r" marR="370840">
              <a:lnSpc>
                <a:spcPct val="100000"/>
              </a:lnSpc>
              <a:spcBef>
                <a:spcPts val="55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727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 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3781170"/>
            <a:ext cx="1906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sz="1400" spc="409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780">
                <a:latin typeface="Cambria Math"/>
                <a:cs typeface="Cambria Math"/>
              </a:rPr>
              <a:t> </a:t>
            </a:r>
            <a:endParaRPr baseline="41666" sz="21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09442" y="3900042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17570" y="392188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555619" y="433743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62222" y="4336414"/>
            <a:ext cx="87630" cy="0"/>
          </a:xfrm>
          <a:custGeom>
            <a:avLst/>
            <a:gdLst/>
            <a:ahLst/>
            <a:cxnLst/>
            <a:rect l="l" t="t" r="r" b="b"/>
            <a:pathLst>
              <a:path w="87629" h="0">
                <a:moveTo>
                  <a:pt x="0" y="0"/>
                </a:moveTo>
                <a:lnTo>
                  <a:pt x="871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4195698"/>
            <a:ext cx="266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This means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-3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47222" sz="1500" spc="652">
                <a:latin typeface="Cambria Math"/>
                <a:cs typeface="Cambria Math"/>
              </a:rPr>
              <a:t> </a:t>
            </a:r>
            <a:r>
              <a:rPr dirty="0" baseline="47222" sz="1500" spc="52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728470" y="6058788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6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25902" y="6058788"/>
            <a:ext cx="2070100" cy="0"/>
          </a:xfrm>
          <a:custGeom>
            <a:avLst/>
            <a:gdLst/>
            <a:ahLst/>
            <a:cxnLst/>
            <a:rect l="l" t="t" r="r" b="b"/>
            <a:pathLst>
              <a:path w="2070100" h="0">
                <a:moveTo>
                  <a:pt x="0" y="0"/>
                </a:moveTo>
                <a:lnTo>
                  <a:pt x="206984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4461484"/>
            <a:ext cx="5304790" cy="212598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Partial-Fraction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Expansion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in, </a:t>
            </a:r>
            <a:r>
              <a:rPr dirty="0" sz="1400" spc="-5">
                <a:latin typeface="Times New Roman"/>
                <a:cs typeface="Times New Roman"/>
              </a:rPr>
              <a:t>the case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inverse Laplace transforms </a:t>
            </a:r>
            <a:r>
              <a:rPr dirty="0" sz="1400">
                <a:latin typeface="Times New Roman"/>
                <a:cs typeface="Times New Roman"/>
              </a:rPr>
              <a:t>the partial-fraction  </a:t>
            </a:r>
            <a:r>
              <a:rPr dirty="0" sz="1400" spc="-5">
                <a:latin typeface="Times New Roman"/>
                <a:cs typeface="Times New Roman"/>
              </a:rPr>
              <a:t>expansion method provides the most generally useful </a:t>
            </a:r>
            <a:r>
              <a:rPr dirty="0" sz="1400">
                <a:latin typeface="Times New Roman"/>
                <a:cs typeface="Times New Roman"/>
              </a:rPr>
              <a:t>inverse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z-transform,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400" spc="-5">
                <a:latin typeface="Times New Roman"/>
                <a:cs typeface="Times New Roman"/>
              </a:rPr>
              <a:t>especially when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rational function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Cambria Math"/>
                <a:cs typeface="Cambria Math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).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baseline="-41666" sz="2100" spc="937">
                <a:latin typeface="Cambria Math"/>
                <a:cs typeface="Cambria Math"/>
              </a:rPr>
              <a:t> </a:t>
            </a:r>
            <a:r>
              <a:rPr dirty="0" baseline="-39682" sz="2100">
                <a:latin typeface="Cambria Math"/>
                <a:cs typeface="Cambria Math"/>
              </a:rPr>
              <a:t>(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39682" sz="2100">
                <a:latin typeface="Cambria Math"/>
                <a:cs typeface="Cambria Math"/>
              </a:rPr>
              <a:t>)  </a:t>
            </a:r>
            <a:r>
              <a:rPr dirty="0" baseline="-41666" sz="2100">
                <a:latin typeface="Cambria Math"/>
                <a:cs typeface="Cambria Math"/>
              </a:rPr>
              <a:t>     </a:t>
            </a:r>
            <a:r>
              <a:rPr dirty="0" sz="1400">
                <a:latin typeface="Cambria Math"/>
                <a:cs typeface="Cambria Math"/>
              </a:rPr>
              <a:t>   </a:t>
            </a:r>
            <a:r>
              <a:rPr dirty="0" sz="1400" spc="5">
                <a:latin typeface="Cambria Math"/>
                <a:cs typeface="Cambria Math"/>
              </a:rPr>
              <a:t>(  </a:t>
            </a:r>
            <a:r>
              <a:rPr dirty="0" sz="1400">
                <a:latin typeface="Cambria Math"/>
                <a:cs typeface="Cambria Math"/>
              </a:rPr>
              <a:t>)   </a:t>
            </a:r>
            <a:r>
              <a:rPr dirty="0" baseline="-41666" sz="2100">
                <a:latin typeface="Cambria Math"/>
                <a:cs typeface="Cambria Math"/>
              </a:rPr>
              <a:t>       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-11904" sz="2100" spc="472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)(</a:t>
            </a:r>
            <a:r>
              <a:rPr dirty="0" sz="1400" spc="5">
                <a:latin typeface="Cambria Math"/>
                <a:cs typeface="Cambria Math"/>
              </a:rPr>
              <a:t>          </a:t>
            </a:r>
            <a:r>
              <a:rPr dirty="0" baseline="-11904" sz="2100" spc="7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    </a:t>
            </a:r>
            <a:r>
              <a:rPr dirty="0" sz="1400" spc="5">
                <a:latin typeface="Cambria Math"/>
                <a:cs typeface="Cambria Math"/>
              </a:rPr>
              <a:t>(        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-11904" sz="2100" spc="30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598805">
              <a:lnSpc>
                <a:spcPct val="100000"/>
              </a:lnSpc>
              <a:spcBef>
                <a:spcPts val="330"/>
              </a:spcBef>
              <a:tabLst>
                <a:tab pos="1396365" algn="l"/>
              </a:tabLst>
            </a:pPr>
            <a:r>
              <a:rPr dirty="0" sz="1400" spc="91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 </a:t>
            </a:r>
            <a:r>
              <a:rPr dirty="0" baseline="-11904" sz="2100" spc="7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)(</a:t>
            </a:r>
            <a:r>
              <a:rPr dirty="0" sz="1400" spc="5">
                <a:latin typeface="Cambria Math"/>
                <a:cs typeface="Cambria Math"/>
              </a:rPr>
              <a:t>          </a:t>
            </a:r>
            <a:r>
              <a:rPr dirty="0" baseline="-11904" sz="2100" spc="7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    </a:t>
            </a:r>
            <a:r>
              <a:rPr dirty="0" sz="1400" spc="5">
                <a:latin typeface="Cambria Math"/>
                <a:cs typeface="Cambria Math"/>
              </a:rPr>
              <a:t>(         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-11904" sz="2100" spc="21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27150" y="6791325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9080" y="6701408"/>
            <a:ext cx="23583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83889" y="6648068"/>
            <a:ext cx="262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61130" y="6843140"/>
            <a:ext cx="7080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-15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r>
              <a:rPr dirty="0" sz="1000" spc="-5">
                <a:latin typeface="Cambria Math"/>
                <a:cs typeface="Cambria Math"/>
              </a:rPr>
              <a:t>(</a:t>
            </a:r>
            <a:r>
              <a:rPr dirty="0" sz="1000" spc="3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73830" y="6842125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30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144136" y="6701408"/>
            <a:ext cx="850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7086980"/>
            <a:ext cx="1097280" cy="5918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23286" y="7385684"/>
            <a:ext cx="262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00782" y="7580756"/>
            <a:ext cx="707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-15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r>
              <a:rPr dirty="0" sz="1000" spc="-5">
                <a:latin typeface="Cambria Math"/>
                <a:cs typeface="Cambria Math"/>
              </a:rPr>
              <a:t>(</a:t>
            </a:r>
            <a:r>
              <a:rPr dirty="0" sz="1000" spc="3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213482" y="7579740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27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883535" y="7439025"/>
            <a:ext cx="48005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29080" y="7768208"/>
            <a:ext cx="1299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005" algn="l"/>
                <a:tab pos="754380" algn="l"/>
                <a:tab pos="1202690" algn="l"/>
              </a:tabLst>
            </a:pPr>
            <a:r>
              <a:rPr dirty="0" baseline="-33730" sz="2100">
                <a:latin typeface="Times New Roman"/>
                <a:cs typeface="Times New Roman"/>
              </a:rPr>
              <a:t>(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dirty="0" baseline="-33730" sz="2100">
                <a:latin typeface="Times New Roman"/>
                <a:cs typeface="Times New Roman"/>
              </a:rPr>
              <a:t>)</a:t>
            </a:r>
            <a:r>
              <a:rPr dirty="0" baseline="-33730" sz="2100" spc="-60">
                <a:latin typeface="Times New Roman"/>
                <a:cs typeface="Times New Roman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04339" y="8014080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577210" y="7873365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02763" y="7820025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88516" y="8015096"/>
            <a:ext cx="185673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5365" algn="l"/>
                <a:tab pos="1501775" algn="l"/>
              </a:tabLst>
            </a:pP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-15">
                <a:latin typeface="Cambria Math"/>
                <a:cs typeface="Cambria Math"/>
              </a:rPr>
              <a:t>         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r>
              <a:rPr dirty="0" sz="1000" spc="-5">
                <a:latin typeface="Cambria Math"/>
                <a:cs typeface="Cambria Math"/>
              </a:rPr>
              <a:t>(       </a:t>
            </a:r>
            <a:r>
              <a:rPr dirty="0" sz="1000" spc="125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	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-15">
                <a:latin typeface="Cambria Math"/>
                <a:cs typeface="Cambria Math"/>
              </a:rPr>
              <a:t>        </a:t>
            </a:r>
            <a:r>
              <a:rPr dirty="0" sz="1000" spc="-5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	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114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690495" y="8014080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49325" y="8173059"/>
            <a:ext cx="4980940" cy="157416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92405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92405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Multiplying </a:t>
            </a:r>
            <a:r>
              <a:rPr dirty="0" sz="1400" spc="5">
                <a:latin typeface="Times New Roman"/>
                <a:cs typeface="Times New Roman"/>
              </a:rPr>
              <a:t>eq. </a:t>
            </a:r>
            <a:r>
              <a:rPr dirty="0" sz="1400" spc="-5">
                <a:latin typeface="Times New Roman"/>
                <a:cs typeface="Times New Roman"/>
              </a:rPr>
              <a:t>(12) </a:t>
            </a:r>
            <a:r>
              <a:rPr dirty="0" sz="1400">
                <a:latin typeface="Times New Roman"/>
                <a:cs typeface="Times New Roman"/>
              </a:rPr>
              <a:t>by (2) and </a:t>
            </a:r>
            <a:r>
              <a:rPr dirty="0" sz="1400" spc="-5">
                <a:latin typeface="Times New Roman"/>
                <a:cs typeface="Times New Roman"/>
              </a:rPr>
              <a:t>subtract this equation from </a:t>
            </a:r>
            <a:r>
              <a:rPr dirty="0" sz="1400">
                <a:latin typeface="Times New Roman"/>
                <a:cs typeface="Times New Roman"/>
              </a:rPr>
              <a:t>eq.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(13)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Times New Roman"/>
              <a:cs typeface="Times New Roman"/>
            </a:endParaRPr>
          </a:p>
          <a:p>
            <a:pPr algn="ctr" marR="3499485">
              <a:lnSpc>
                <a:spcPct val="100000"/>
              </a:lnSpc>
              <a:tabLst>
                <a:tab pos="179070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400" spc="7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6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1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3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9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92405">
              <a:lnSpc>
                <a:spcPct val="100000"/>
              </a:lnSpc>
              <a:spcBef>
                <a:spcPts val="103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Arial"/>
                <a:cs typeface="Arial"/>
              </a:rPr>
              <a:t>→ </a:t>
            </a:r>
            <a:r>
              <a:rPr dirty="0" sz="1400" spc="-5">
                <a:latin typeface="Times New Roman"/>
                <a:cs typeface="Times New Roman"/>
              </a:rPr>
              <a:t>Substituting in eq. (12)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28413" y="7675244"/>
            <a:ext cx="1830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5305" algn="l"/>
              </a:tabLst>
            </a:pP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………(12)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828413" y="7987665"/>
            <a:ext cx="18319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………(13)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796154" y="8239125"/>
            <a:ext cx="2004695" cy="0"/>
          </a:xfrm>
          <a:custGeom>
            <a:avLst/>
            <a:gdLst/>
            <a:ahLst/>
            <a:cxnLst/>
            <a:rect l="l" t="t" r="r" b="b"/>
            <a:pathLst>
              <a:path w="2004695" h="0">
                <a:moveTo>
                  <a:pt x="200469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340865"/>
            <a:ext cx="711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76298" y="1481581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6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997710" y="1287525"/>
            <a:ext cx="6921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0579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3598" y="1482598"/>
            <a:ext cx="9594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5790" algn="l"/>
              </a:tabLst>
            </a:pP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-15">
                <a:latin typeface="Cambria Math"/>
                <a:cs typeface="Cambria Math"/>
              </a:rPr>
              <a:t>        </a:t>
            </a:r>
            <a:r>
              <a:rPr dirty="0" sz="1000" spc="-5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	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105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69514" y="1481581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244979" y="1340865"/>
            <a:ext cx="2465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9600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Comparing with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19841" sz="2100" spc="112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72609" y="1287525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32401" y="1482598"/>
            <a:ext cx="3752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45101" y="1481581"/>
            <a:ext cx="350520" cy="0"/>
          </a:xfrm>
          <a:custGeom>
            <a:avLst/>
            <a:gdLst/>
            <a:ahLst/>
            <a:cxnLst/>
            <a:rect l="l" t="t" r="r" b="b"/>
            <a:pathLst>
              <a:path w="350520" h="0">
                <a:moveTo>
                  <a:pt x="0" y="0"/>
                </a:moveTo>
                <a:lnTo>
                  <a:pt x="3505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9080" y="1724913"/>
            <a:ext cx="1998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11904" sz="2100" spc="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2176018"/>
            <a:ext cx="3803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25422" y="2316733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5" h="0">
                <a:moveTo>
                  <a:pt x="0" y="0"/>
                </a:moveTo>
                <a:lnTo>
                  <a:pt x="5474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758442" y="2040382"/>
            <a:ext cx="127635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81153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9841" y="2294889"/>
            <a:ext cx="1553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37698" sz="21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24379" y="2316733"/>
            <a:ext cx="547370" cy="0"/>
          </a:xfrm>
          <a:custGeom>
            <a:avLst/>
            <a:gdLst/>
            <a:ahLst/>
            <a:cxnLst/>
            <a:rect l="l" t="t" r="r" b="b"/>
            <a:pathLst>
              <a:path w="547369" h="0">
                <a:moveTo>
                  <a:pt x="0" y="0"/>
                </a:moveTo>
                <a:lnTo>
                  <a:pt x="5471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29080" y="2508859"/>
            <a:ext cx="3037205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Arial"/>
                <a:cs typeface="Arial"/>
              </a:rPr>
              <a:t>→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5">
                <a:latin typeface="Cambria Math"/>
                <a:cs typeface="Cambria Math"/>
              </a:rPr>
              <a:t>(  )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(  )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Complex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Inverse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Integral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27302" y="3471925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 h="0">
                <a:moveTo>
                  <a:pt x="0" y="0"/>
                </a:moveTo>
                <a:lnTo>
                  <a:pt x="2758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3331209"/>
            <a:ext cx="2317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sz="1400" spc="290">
                <a:latin typeface="Cambria Math"/>
                <a:cs typeface="Cambria Math"/>
              </a:rPr>
              <a:t>∮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3362680"/>
            <a:ext cx="5305425" cy="155575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398145">
              <a:lnSpc>
                <a:spcPct val="100000"/>
              </a:lnSpc>
              <a:spcBef>
                <a:spcPts val="79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695"/>
              </a:spcBef>
            </a:pPr>
            <a:r>
              <a:rPr dirty="0" sz="1400">
                <a:latin typeface="Times New Roman"/>
                <a:cs typeface="Times New Roman"/>
              </a:rPr>
              <a:t>4- Power </a:t>
            </a:r>
            <a:r>
              <a:rPr dirty="0" sz="1400" spc="-5">
                <a:latin typeface="Times New Roman"/>
                <a:cs typeface="Times New Roman"/>
              </a:rPr>
              <a:t>Series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Expansion</a:t>
            </a:r>
            <a:endParaRPr sz="1400">
              <a:latin typeface="Times New Roman"/>
              <a:cs typeface="Times New Roman"/>
            </a:endParaRPr>
          </a:p>
          <a:p>
            <a:pPr marL="12700" marR="5080" indent="220345">
              <a:lnSpc>
                <a:spcPts val="245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The defining expression for </a:t>
            </a:r>
            <a:r>
              <a:rPr dirty="0" sz="1400">
                <a:latin typeface="Times New Roman"/>
                <a:cs typeface="Times New Roman"/>
              </a:rPr>
              <a:t>the z-transform eq. (3)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power series  where the sequence values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25">
                <a:latin typeface="Cambria Math"/>
                <a:cs typeface="Cambria Math"/>
              </a:rPr>
              <a:t>- </a:t>
            </a:r>
            <a:r>
              <a:rPr dirty="0" sz="1400">
                <a:latin typeface="Times New Roman"/>
                <a:cs typeface="Times New Roman"/>
              </a:rPr>
              <a:t>are the </a:t>
            </a:r>
            <a:r>
              <a:rPr dirty="0" sz="1400" spc="-5">
                <a:latin typeface="Times New Roman"/>
                <a:cs typeface="Times New Roman"/>
              </a:rPr>
              <a:t>coefficients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Thus,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>
                <a:latin typeface="Cambria Math"/>
                <a:cs typeface="Cambria Math"/>
              </a:rPr>
              <a:t>(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power series in 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99258" y="5082666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73276" y="4991226"/>
            <a:ext cx="20040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18895" algn="l"/>
              </a:tabLst>
            </a:pP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0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 </a:t>
            </a:r>
            <a:r>
              <a:rPr dirty="0" sz="1400" spc="15">
                <a:latin typeface="Cambria Math"/>
                <a:cs typeface="Cambria Math"/>
              </a:rPr>
              <a:t>    </a:t>
            </a:r>
            <a:r>
              <a:rPr dirty="0" sz="1400" spc="18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21825" sz="2100">
                <a:latin typeface="Cambria Math"/>
                <a:cs typeface="Cambria Math"/>
              </a:rPr>
              <a:t>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5211292"/>
            <a:ext cx="5304790" cy="6413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baseline="19841" sz="2100" spc="-1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33045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Any </a:t>
            </a:r>
            <a:r>
              <a:rPr dirty="0" sz="1400" spc="-5">
                <a:latin typeface="Times New Roman"/>
                <a:cs typeface="Times New Roman"/>
              </a:rPr>
              <a:t>particular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sequence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determined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finding 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24325" y="5861684"/>
            <a:ext cx="30289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19841" sz="2100" spc="86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5927216"/>
            <a:ext cx="5302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78529" algn="l"/>
              </a:tabLst>
            </a:pPr>
            <a:r>
              <a:rPr dirty="0" sz="1400" spc="-5">
                <a:latin typeface="Times New Roman"/>
                <a:cs typeface="Times New Roman"/>
              </a:rPr>
              <a:t>coefficient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appropriate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power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	. </a:t>
            </a:r>
            <a:r>
              <a:rPr dirty="0" sz="1400" spc="-5">
                <a:latin typeface="Times New Roman"/>
                <a:cs typeface="Times New Roman"/>
              </a:rPr>
              <a:t>This approach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not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598930" y="7717663"/>
            <a:ext cx="4821555" cy="0"/>
          </a:xfrm>
          <a:custGeom>
            <a:avLst/>
            <a:gdLst/>
            <a:ahLst/>
            <a:cxnLst/>
            <a:rect l="l" t="t" r="r" b="b"/>
            <a:pathLst>
              <a:path w="4821555" h="0">
                <a:moveTo>
                  <a:pt x="0" y="0"/>
                </a:moveTo>
                <a:lnTo>
                  <a:pt x="4821301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29080" y="6142710"/>
            <a:ext cx="5306060" cy="35007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715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provide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closed-form solution but is very </a:t>
            </a:r>
            <a:r>
              <a:rPr dirty="0" sz="1400">
                <a:latin typeface="Times New Roman"/>
                <a:cs typeface="Times New Roman"/>
              </a:rPr>
              <a:t>useful for a </a:t>
            </a:r>
            <a:r>
              <a:rPr dirty="0" sz="1400" spc="-5">
                <a:latin typeface="Times New Roman"/>
                <a:cs typeface="Times New Roman"/>
              </a:rPr>
              <a:t>finite-length  sequence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X(z)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may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simpler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than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polynomial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ct val="144300"/>
              </a:lnSpc>
              <a:spcBef>
                <a:spcPts val="50"/>
              </a:spcBef>
            </a:pP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rational r-transforms, </a:t>
            </a:r>
            <a:r>
              <a:rPr dirty="0" sz="1400">
                <a:latin typeface="Times New Roman"/>
                <a:cs typeface="Times New Roman"/>
              </a:rPr>
              <a:t>a power </a:t>
            </a:r>
            <a:r>
              <a:rPr dirty="0" sz="1400" spc="-5">
                <a:latin typeface="Times New Roman"/>
                <a:cs typeface="Times New Roman"/>
              </a:rPr>
              <a:t>series expansion can be obtained  </a:t>
            </a:r>
            <a:r>
              <a:rPr dirty="0" sz="1400">
                <a:latin typeface="Times New Roman"/>
                <a:cs typeface="Times New Roman"/>
              </a:rPr>
              <a:t>by long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division.</a:t>
            </a:r>
            <a:endParaRPr sz="14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2760"/>
              </a:lnSpc>
              <a:spcBef>
                <a:spcPts val="130"/>
              </a:spcBef>
              <a:buFont typeface="Wingdings"/>
              <a:buChar char=""/>
              <a:tabLst>
                <a:tab pos="469900" algn="l"/>
                <a:tab pos="1169035" algn="l"/>
                <a:tab pos="2275840" algn="l"/>
                <a:tab pos="3630295" algn="l"/>
                <a:tab pos="4181475" algn="l"/>
              </a:tabLst>
            </a:pPr>
            <a:r>
              <a:rPr dirty="0" sz="1600" spc="-5" b="1">
                <a:latin typeface="Times New Roman"/>
                <a:cs typeface="Times New Roman"/>
              </a:rPr>
              <a:t>THE</a:t>
            </a:r>
            <a:r>
              <a:rPr dirty="0" sz="1600" spc="-5" b="1">
                <a:latin typeface="Times New Roman"/>
                <a:cs typeface="Times New Roman"/>
              </a:rPr>
              <a:t>	</a:t>
            </a:r>
            <a:r>
              <a:rPr dirty="0" sz="1600" spc="-5" b="1">
                <a:latin typeface="Times New Roman"/>
                <a:cs typeface="Times New Roman"/>
              </a:rPr>
              <a:t>SYST</a:t>
            </a:r>
            <a:r>
              <a:rPr dirty="0" sz="1600" b="1">
                <a:latin typeface="Times New Roman"/>
                <a:cs typeface="Times New Roman"/>
              </a:rPr>
              <a:t>E</a:t>
            </a:r>
            <a:r>
              <a:rPr dirty="0" sz="1600" spc="-5" b="1">
                <a:latin typeface="Times New Roman"/>
                <a:cs typeface="Times New Roman"/>
              </a:rPr>
              <a:t>M</a:t>
            </a:r>
            <a:r>
              <a:rPr dirty="0" sz="1600" b="1">
                <a:latin typeface="Times New Roman"/>
                <a:cs typeface="Times New Roman"/>
              </a:rPr>
              <a:t>	</a:t>
            </a:r>
            <a:r>
              <a:rPr dirty="0" sz="1600" spc="-5" b="1">
                <a:latin typeface="Times New Roman"/>
                <a:cs typeface="Times New Roman"/>
              </a:rPr>
              <a:t>FUNCT</a:t>
            </a:r>
            <a:r>
              <a:rPr dirty="0" sz="1600" spc="5" b="1">
                <a:latin typeface="Times New Roman"/>
                <a:cs typeface="Times New Roman"/>
              </a:rPr>
              <a:t>I</a:t>
            </a:r>
            <a:r>
              <a:rPr dirty="0" sz="1600" spc="-15" b="1">
                <a:latin typeface="Times New Roman"/>
                <a:cs typeface="Times New Roman"/>
              </a:rPr>
              <a:t>O</a:t>
            </a:r>
            <a:r>
              <a:rPr dirty="0" sz="1600" spc="-5" b="1">
                <a:latin typeface="Times New Roman"/>
                <a:cs typeface="Times New Roman"/>
              </a:rPr>
              <a:t>N</a:t>
            </a:r>
            <a:r>
              <a:rPr dirty="0" sz="1600" b="1">
                <a:latin typeface="Times New Roman"/>
                <a:cs typeface="Times New Roman"/>
              </a:rPr>
              <a:t>	</a:t>
            </a:r>
            <a:r>
              <a:rPr dirty="0" sz="1600" spc="-15" b="1">
                <a:latin typeface="Times New Roman"/>
                <a:cs typeface="Times New Roman"/>
              </a:rPr>
              <a:t>O</a:t>
            </a:r>
            <a:r>
              <a:rPr dirty="0" sz="1600" spc="-5" b="1">
                <a:latin typeface="Times New Roman"/>
                <a:cs typeface="Times New Roman"/>
              </a:rPr>
              <a:t>F</a:t>
            </a:r>
            <a:r>
              <a:rPr dirty="0" sz="1600" b="1">
                <a:latin typeface="Times New Roman"/>
                <a:cs typeface="Times New Roman"/>
              </a:rPr>
              <a:t>	</a:t>
            </a:r>
            <a:r>
              <a:rPr dirty="0" sz="1600" spc="-5" b="1">
                <a:latin typeface="Times New Roman"/>
                <a:cs typeface="Times New Roman"/>
              </a:rPr>
              <a:t>DIS</a:t>
            </a:r>
            <a:r>
              <a:rPr dirty="0" sz="1600" spc="5" b="1">
                <a:latin typeface="Times New Roman"/>
                <a:cs typeface="Times New Roman"/>
              </a:rPr>
              <a:t>C</a:t>
            </a:r>
            <a:r>
              <a:rPr dirty="0" sz="1600" b="1">
                <a:latin typeface="Times New Roman"/>
                <a:cs typeface="Times New Roman"/>
              </a:rPr>
              <a:t>R</a:t>
            </a:r>
            <a:r>
              <a:rPr dirty="0" sz="1600" spc="-5" b="1">
                <a:latin typeface="Times New Roman"/>
                <a:cs typeface="Times New Roman"/>
              </a:rPr>
              <a:t>ET</a:t>
            </a:r>
            <a:r>
              <a:rPr dirty="0" sz="1600" spc="25" b="1">
                <a:latin typeface="Times New Roman"/>
                <a:cs typeface="Times New Roman"/>
              </a:rPr>
              <a:t>E</a:t>
            </a:r>
            <a:r>
              <a:rPr dirty="0" sz="1600" spc="-5" b="1">
                <a:latin typeface="Times New Roman"/>
                <a:cs typeface="Times New Roman"/>
              </a:rPr>
              <a:t>- 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TIMESYSTEMS</a:t>
            </a:r>
            <a:endParaRPr sz="1600">
              <a:latin typeface="Times New Roman"/>
              <a:cs typeface="Times New Roman"/>
            </a:endParaRPr>
          </a:p>
          <a:p>
            <a:pPr marL="12700" indent="220345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discrete-time </a:t>
            </a:r>
            <a:r>
              <a:rPr dirty="0" sz="1400">
                <a:latin typeface="Times New Roman"/>
                <a:cs typeface="Times New Roman"/>
              </a:rPr>
              <a:t>system is </a:t>
            </a:r>
            <a:r>
              <a:rPr dirty="0" sz="1400" spc="-5">
                <a:latin typeface="Times New Roman"/>
                <a:cs typeface="Times New Roman"/>
              </a:rPr>
              <a:t>defined mathematically </a:t>
            </a:r>
            <a:r>
              <a:rPr dirty="0" sz="1400">
                <a:latin typeface="Times New Roman"/>
                <a:cs typeface="Times New Roman"/>
              </a:rPr>
              <a:t>as a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transformation</a:t>
            </a:r>
            <a:endParaRPr sz="1400">
              <a:latin typeface="Times New Roman"/>
              <a:cs typeface="Times New Roman"/>
            </a:endParaRPr>
          </a:p>
          <a:p>
            <a:pPr marL="12700" marR="10795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operator that maps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input sequence with values </a:t>
            </a:r>
            <a:r>
              <a:rPr dirty="0" sz="1400">
                <a:latin typeface="Times New Roman"/>
                <a:cs typeface="Times New Roman"/>
              </a:rPr>
              <a:t>x[n] </a:t>
            </a:r>
            <a:r>
              <a:rPr dirty="0" sz="1400" spc="-5">
                <a:latin typeface="Times New Roman"/>
                <a:cs typeface="Times New Roman"/>
              </a:rPr>
              <a:t>into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output  sequence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values y[n]. This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denoted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*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-359">
                <a:latin typeface="Cambria Math"/>
                <a:cs typeface="Cambria Math"/>
              </a:rPr>
              <a:t>-</a:t>
            </a:r>
            <a:r>
              <a:rPr dirty="0" sz="1400" spc="-24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 spc="-5">
                <a:latin typeface="Times New Roman"/>
                <a:cs typeface="Times New Roman"/>
              </a:rPr>
              <a:t>important remarks that </a:t>
            </a:r>
            <a:r>
              <a:rPr dirty="0" sz="1400" spc="-10">
                <a:latin typeface="Times New Roman"/>
                <a:cs typeface="Times New Roman"/>
              </a:rPr>
              <a:t>must </a:t>
            </a:r>
            <a:r>
              <a:rPr dirty="0" sz="1400" spc="-5">
                <a:latin typeface="Times New Roman"/>
                <a:cs typeface="Times New Roman"/>
              </a:rPr>
              <a:t>be taken into acount which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12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3827145" cy="1307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120015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561340">
              <a:lnSpc>
                <a:spcPct val="100000"/>
              </a:lnSpc>
              <a:spcBef>
                <a:spcPts val="1550"/>
              </a:spcBef>
            </a:pPr>
            <a:r>
              <a:rPr dirty="0" sz="1400" spc="-5">
                <a:latin typeface="Times New Roman"/>
                <a:cs typeface="Times New Roman"/>
              </a:rPr>
              <a:t>Remrk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/ The ideal delay </a:t>
            </a:r>
            <a:r>
              <a:rPr dirty="0" sz="1400">
                <a:latin typeface="Times New Roman"/>
                <a:cs typeface="Times New Roman"/>
              </a:rPr>
              <a:t>system is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561340">
              <a:lnSpc>
                <a:spcPct val="100000"/>
              </a:lnSpc>
              <a:spcBef>
                <a:spcPts val="790"/>
              </a:spcBef>
              <a:tabLst>
                <a:tab pos="2672080" algn="l"/>
              </a:tabLst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 </a:t>
            </a:r>
            <a:r>
              <a:rPr dirty="0" baseline="1984" sz="2100" spc="37">
                <a:latin typeface="Cambria Math"/>
                <a:cs typeface="Cambria Math"/>
              </a:rPr>
              <a:t>-  </a:t>
            </a:r>
            <a:r>
              <a:rPr dirty="0" sz="1400" spc="25">
                <a:latin typeface="Cambria Math"/>
                <a:cs typeface="Cambria Math"/>
              </a:rPr>
              <a:t>     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    </a:t>
            </a:r>
            <a:r>
              <a:rPr dirty="0" baseline="-11904" sz="2100" spc="300">
                <a:latin typeface="Cambria Math"/>
                <a:cs typeface="Cambria Math"/>
              </a:rPr>
              <a:t> </a:t>
            </a:r>
            <a:r>
              <a:rPr dirty="0" baseline="-11904" sz="2100" spc="33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	</a:t>
            </a:r>
            <a:r>
              <a:rPr dirty="0" sz="1400" spc="7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823059"/>
            <a:ext cx="5306060" cy="786447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8890">
              <a:lnSpc>
                <a:spcPct val="145000"/>
              </a:lnSpc>
              <a:spcBef>
                <a:spcPts val="85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fixed positive integer representing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delay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system.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other words, the ideal delay </a:t>
            </a:r>
            <a:r>
              <a:rPr dirty="0" sz="1400">
                <a:latin typeface="Times New Roman"/>
                <a:cs typeface="Times New Roman"/>
              </a:rPr>
              <a:t>system </a:t>
            </a:r>
            <a:r>
              <a:rPr dirty="0" sz="1400" spc="-5">
                <a:latin typeface="Times New Roman"/>
                <a:cs typeface="Times New Roman"/>
              </a:rPr>
              <a:t>shifts the input sequence to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right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baseline="-11904" sz="21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samples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form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output. The </a:t>
            </a:r>
            <a:r>
              <a:rPr dirty="0" sz="1400">
                <a:latin typeface="Times New Roman"/>
                <a:cs typeface="Times New Roman"/>
              </a:rPr>
              <a:t>types of </a:t>
            </a:r>
            <a:r>
              <a:rPr dirty="0" sz="1400" spc="-5">
                <a:latin typeface="Times New Roman"/>
                <a:cs typeface="Times New Roman"/>
              </a:rPr>
              <a:t>discrete time  system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5"/>
              </a:spcBef>
              <a:buAutoNum type="arabicPlain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Systems without </a:t>
            </a:r>
            <a:r>
              <a:rPr dirty="0" sz="1400" spc="-10">
                <a:latin typeface="Times New Roman"/>
                <a:cs typeface="Times New Roman"/>
              </a:rPr>
              <a:t>memory </a:t>
            </a:r>
            <a:r>
              <a:rPr dirty="0" sz="1400">
                <a:latin typeface="Times New Roman"/>
                <a:cs typeface="Times New Roman"/>
              </a:rPr>
              <a:t>(memory less)</a:t>
            </a:r>
            <a:endParaRPr sz="1400">
              <a:latin typeface="Times New Roman"/>
              <a:cs typeface="Times New Roman"/>
            </a:endParaRPr>
          </a:p>
          <a:p>
            <a:pPr marL="12700" marR="7620" indent="220345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A system is </a:t>
            </a:r>
            <a:r>
              <a:rPr dirty="0" sz="1400" spc="-5">
                <a:latin typeface="Times New Roman"/>
                <a:cs typeface="Times New Roman"/>
              </a:rPr>
              <a:t>said to be memory </a:t>
            </a:r>
            <a:r>
              <a:rPr dirty="0" sz="1400">
                <a:latin typeface="Times New Roman"/>
                <a:cs typeface="Times New Roman"/>
              </a:rPr>
              <a:t>less if </a:t>
            </a:r>
            <a:r>
              <a:rPr dirty="0" sz="1400" spc="-5">
                <a:latin typeface="Times New Roman"/>
                <a:cs typeface="Times New Roman"/>
              </a:rPr>
              <a:t>the output for each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independent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variable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depends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only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n. For </a:t>
            </a:r>
            <a:r>
              <a:rPr dirty="0" sz="1400" spc="-5">
                <a:latin typeface="Times New Roman"/>
                <a:cs typeface="Times New Roman"/>
              </a:rPr>
              <a:t>example system specified </a:t>
            </a:r>
            <a:r>
              <a:rPr dirty="0" sz="1400">
                <a:latin typeface="Times New Roman"/>
                <a:cs typeface="Times New Roman"/>
              </a:rPr>
              <a:t>by 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relationship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-)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6350">
              <a:lnSpc>
                <a:spcPts val="2410"/>
              </a:lnSpc>
              <a:spcBef>
                <a:spcPts val="195"/>
              </a:spcBef>
            </a:pP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memory </a:t>
            </a:r>
            <a:r>
              <a:rPr dirty="0" sz="1400">
                <a:latin typeface="Times New Roman"/>
                <a:cs typeface="Times New Roman"/>
              </a:rPr>
              <a:t>less, a </a:t>
            </a:r>
            <a:r>
              <a:rPr dirty="0" sz="1400" spc="-5">
                <a:latin typeface="Times New Roman"/>
                <a:cs typeface="Times New Roman"/>
              </a:rPr>
              <a:t>particularly simple memory </a:t>
            </a:r>
            <a:r>
              <a:rPr dirty="0" sz="1400">
                <a:latin typeface="Times New Roman"/>
                <a:cs typeface="Times New Roman"/>
              </a:rPr>
              <a:t>less </a:t>
            </a:r>
            <a:r>
              <a:rPr dirty="0" sz="1400" spc="-5">
                <a:latin typeface="Times New Roman"/>
                <a:cs typeface="Times New Roman"/>
              </a:rPr>
              <a:t>system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identity  system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437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general, the relationship for memory </a:t>
            </a:r>
            <a:r>
              <a:rPr dirty="0" sz="1400">
                <a:latin typeface="Times New Roman"/>
                <a:cs typeface="Times New Roman"/>
              </a:rPr>
              <a:t>less </a:t>
            </a:r>
            <a:r>
              <a:rPr dirty="0" sz="1400" spc="-5">
                <a:latin typeface="Times New Roman"/>
                <a:cs typeface="Times New Roman"/>
              </a:rPr>
              <a:t>input-output </a:t>
            </a:r>
            <a:r>
              <a:rPr dirty="0" sz="1400">
                <a:latin typeface="Times New Roman"/>
                <a:cs typeface="Times New Roman"/>
              </a:rPr>
              <a:t>system can </a:t>
            </a:r>
            <a:r>
              <a:rPr dirty="0" sz="1400" spc="-5">
                <a:latin typeface="Times New Roman"/>
                <a:cs typeface="Times New Roman"/>
              </a:rPr>
              <a:t>be  written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9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-</a:t>
            </a:r>
            <a:r>
              <a:rPr dirty="0" sz="1400" spc="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720"/>
              </a:spcBef>
            </a:pP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systems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called statics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systems.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45"/>
              </a:spcBef>
              <a:buAutoNum type="arabicPlain" startAt="2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Systems 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memory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410"/>
              </a:lnSpc>
              <a:spcBef>
                <a:spcPts val="775"/>
              </a:spcBef>
            </a:pP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simple example of system with memory is a delay defined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by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ts val="1650"/>
              </a:lnSpc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algn="just" marL="12700" marR="8255">
              <a:lnSpc>
                <a:spcPct val="143100"/>
              </a:lnSpc>
              <a:spcBef>
                <a:spcPts val="145"/>
              </a:spcBef>
            </a:pPr>
            <a:r>
              <a:rPr dirty="0" sz="1200">
                <a:latin typeface="Arial"/>
                <a:cs typeface="Arial"/>
              </a:rPr>
              <a:t>A </a:t>
            </a:r>
            <a:r>
              <a:rPr dirty="0" sz="1200" spc="-5">
                <a:latin typeface="Arial"/>
                <a:cs typeface="Arial"/>
              </a:rPr>
              <a:t>system with memory </a:t>
            </a:r>
            <a:r>
              <a:rPr dirty="0" sz="1200">
                <a:latin typeface="Arial"/>
                <a:cs typeface="Arial"/>
              </a:rPr>
              <a:t>retains </a:t>
            </a:r>
            <a:r>
              <a:rPr dirty="0" sz="1200" spc="-5">
                <a:latin typeface="Arial"/>
                <a:cs typeface="Arial"/>
              </a:rPr>
              <a:t>or stores information about input values </a:t>
            </a:r>
            <a:r>
              <a:rPr dirty="0" sz="1200">
                <a:latin typeface="Arial"/>
                <a:cs typeface="Arial"/>
              </a:rPr>
              <a:t>at  times </a:t>
            </a:r>
            <a:r>
              <a:rPr dirty="0" sz="1200" spc="-5">
                <a:latin typeface="Arial"/>
                <a:cs typeface="Arial"/>
              </a:rPr>
              <a:t>other </a:t>
            </a:r>
            <a:r>
              <a:rPr dirty="0" sz="1200" spc="-10">
                <a:latin typeface="Arial"/>
                <a:cs typeface="Arial"/>
              </a:rPr>
              <a:t>than </a:t>
            </a:r>
            <a:r>
              <a:rPr dirty="0" sz="1200" spc="-5">
                <a:latin typeface="Arial"/>
                <a:cs typeface="Arial"/>
              </a:rPr>
              <a:t>the current input value. </a:t>
            </a:r>
            <a:r>
              <a:rPr dirty="0" sz="1400" spc="-5">
                <a:latin typeface="Times New Roman"/>
                <a:cs typeface="Times New Roman"/>
              </a:rPr>
              <a:t>These systems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called dynamic  systems.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these systems,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present and </a:t>
            </a:r>
            <a:r>
              <a:rPr dirty="0" sz="1400" spc="-10">
                <a:latin typeface="Times New Roman"/>
                <a:cs typeface="Times New Roman"/>
              </a:rPr>
              <a:t>last 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example: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 marR="11430">
              <a:lnSpc>
                <a:spcPct val="1435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This system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represented using block diagram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</a:t>
            </a:r>
            <a:r>
              <a:rPr dirty="0" sz="1400" spc="-10">
                <a:latin typeface="Times New Roman"/>
                <a:cs typeface="Times New Roman"/>
              </a:rPr>
              <a:t>figure  </a:t>
            </a:r>
            <a:r>
              <a:rPr dirty="0" sz="1400">
                <a:latin typeface="Times New Roman"/>
                <a:cs typeface="Times New Roman"/>
              </a:rPr>
              <a:t>(3)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8980169"/>
            <a:ext cx="7226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4266" y="8803995"/>
            <a:ext cx="133159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5873" sz="2100" spc="32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86966" y="9120885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 h="0">
                <a:moveTo>
                  <a:pt x="0" y="0"/>
                </a:moveTo>
                <a:lnTo>
                  <a:pt x="130479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31950" y="1767839"/>
            <a:ext cx="292100" cy="76200"/>
          </a:xfrm>
          <a:custGeom>
            <a:avLst/>
            <a:gdLst/>
            <a:ahLst/>
            <a:cxnLst/>
            <a:rect l="l" t="t" r="r" b="b"/>
            <a:pathLst>
              <a:path w="292100" h="76200">
                <a:moveTo>
                  <a:pt x="215900" y="0"/>
                </a:moveTo>
                <a:lnTo>
                  <a:pt x="215900" y="76200"/>
                </a:lnTo>
                <a:lnTo>
                  <a:pt x="279400" y="44450"/>
                </a:lnTo>
                <a:lnTo>
                  <a:pt x="232156" y="44450"/>
                </a:lnTo>
                <a:lnTo>
                  <a:pt x="234950" y="41655"/>
                </a:lnTo>
                <a:lnTo>
                  <a:pt x="234950" y="34544"/>
                </a:lnTo>
                <a:lnTo>
                  <a:pt x="232156" y="31750"/>
                </a:lnTo>
                <a:lnTo>
                  <a:pt x="279400" y="31750"/>
                </a:lnTo>
                <a:lnTo>
                  <a:pt x="215900" y="0"/>
                </a:lnTo>
                <a:close/>
              </a:path>
              <a:path w="292100" h="76200">
                <a:moveTo>
                  <a:pt x="21590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215900" y="44450"/>
                </a:lnTo>
                <a:lnTo>
                  <a:pt x="215900" y="31750"/>
                </a:lnTo>
                <a:close/>
              </a:path>
              <a:path w="292100" h="76200">
                <a:moveTo>
                  <a:pt x="279400" y="31750"/>
                </a:moveTo>
                <a:lnTo>
                  <a:pt x="232156" y="31750"/>
                </a:lnTo>
                <a:lnTo>
                  <a:pt x="234950" y="34544"/>
                </a:lnTo>
                <a:lnTo>
                  <a:pt x="234950" y="41655"/>
                </a:lnTo>
                <a:lnTo>
                  <a:pt x="232156" y="44450"/>
                </a:lnTo>
                <a:lnTo>
                  <a:pt x="279400" y="44450"/>
                </a:lnTo>
                <a:lnTo>
                  <a:pt x="292100" y="38100"/>
                </a:lnTo>
                <a:lnTo>
                  <a:pt x="2794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08125" y="1759076"/>
            <a:ext cx="4016375" cy="76200"/>
          </a:xfrm>
          <a:custGeom>
            <a:avLst/>
            <a:gdLst/>
            <a:ahLst/>
            <a:cxnLst/>
            <a:rect l="l" t="t" r="r" b="b"/>
            <a:pathLst>
              <a:path w="4016375" h="76200">
                <a:moveTo>
                  <a:pt x="4003887" y="31750"/>
                </a:moveTo>
                <a:lnTo>
                  <a:pt x="3956430" y="31750"/>
                </a:lnTo>
                <a:lnTo>
                  <a:pt x="3959225" y="34543"/>
                </a:lnTo>
                <a:lnTo>
                  <a:pt x="3959225" y="41528"/>
                </a:lnTo>
                <a:lnTo>
                  <a:pt x="3956430" y="44450"/>
                </a:lnTo>
                <a:lnTo>
                  <a:pt x="3940175" y="44467"/>
                </a:lnTo>
                <a:lnTo>
                  <a:pt x="3940175" y="76200"/>
                </a:lnTo>
                <a:lnTo>
                  <a:pt x="4016375" y="37973"/>
                </a:lnTo>
                <a:lnTo>
                  <a:pt x="4003887" y="31750"/>
                </a:lnTo>
                <a:close/>
              </a:path>
              <a:path w="4016375" h="76200">
                <a:moveTo>
                  <a:pt x="3940175" y="31763"/>
                </a:moveTo>
                <a:lnTo>
                  <a:pt x="6350" y="36067"/>
                </a:lnTo>
                <a:lnTo>
                  <a:pt x="2793" y="36067"/>
                </a:lnTo>
                <a:lnTo>
                  <a:pt x="0" y="38861"/>
                </a:lnTo>
                <a:lnTo>
                  <a:pt x="0" y="45974"/>
                </a:lnTo>
                <a:lnTo>
                  <a:pt x="2793" y="48767"/>
                </a:lnTo>
                <a:lnTo>
                  <a:pt x="3940175" y="44467"/>
                </a:lnTo>
                <a:lnTo>
                  <a:pt x="3940175" y="31763"/>
                </a:lnTo>
                <a:close/>
              </a:path>
              <a:path w="4016375" h="76200">
                <a:moveTo>
                  <a:pt x="3956430" y="31750"/>
                </a:moveTo>
                <a:lnTo>
                  <a:pt x="3940175" y="31763"/>
                </a:lnTo>
                <a:lnTo>
                  <a:pt x="3940175" y="44467"/>
                </a:lnTo>
                <a:lnTo>
                  <a:pt x="3956430" y="44450"/>
                </a:lnTo>
                <a:lnTo>
                  <a:pt x="3959225" y="41528"/>
                </a:lnTo>
                <a:lnTo>
                  <a:pt x="3959225" y="34543"/>
                </a:lnTo>
                <a:lnTo>
                  <a:pt x="3956430" y="31750"/>
                </a:lnTo>
                <a:close/>
              </a:path>
              <a:path w="4016375" h="76200">
                <a:moveTo>
                  <a:pt x="3940175" y="0"/>
                </a:moveTo>
                <a:lnTo>
                  <a:pt x="3940175" y="31763"/>
                </a:lnTo>
                <a:lnTo>
                  <a:pt x="4003887" y="31750"/>
                </a:lnTo>
                <a:lnTo>
                  <a:pt x="39401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686175" y="1301114"/>
            <a:ext cx="381000" cy="2571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191770">
              <a:lnSpc>
                <a:spcPct val="100000"/>
              </a:lnSpc>
              <a:spcBef>
                <a:spcPts val="340"/>
              </a:spcBef>
            </a:pPr>
            <a:r>
              <a:rPr dirty="0" sz="120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09825" y="1424939"/>
            <a:ext cx="1276350" cy="635"/>
          </a:xfrm>
          <a:custGeom>
            <a:avLst/>
            <a:gdLst/>
            <a:ahLst/>
            <a:cxnLst/>
            <a:rect l="l" t="t" r="r" b="b"/>
            <a:pathLst>
              <a:path w="1276350" h="634">
                <a:moveTo>
                  <a:pt x="1276350" y="0"/>
                </a:moveTo>
                <a:lnTo>
                  <a:pt x="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067175" y="142493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76650" y="2425064"/>
            <a:ext cx="381000" cy="2571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191770">
              <a:lnSpc>
                <a:spcPct val="100000"/>
              </a:lnSpc>
              <a:spcBef>
                <a:spcPts val="345"/>
              </a:spcBef>
            </a:pPr>
            <a:r>
              <a:rPr dirty="0" sz="120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67075" y="2567622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 h="0">
                <a:moveTo>
                  <a:pt x="0" y="0"/>
                </a:moveTo>
                <a:lnTo>
                  <a:pt x="423862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86012" y="2567622"/>
            <a:ext cx="500380" cy="0"/>
          </a:xfrm>
          <a:custGeom>
            <a:avLst/>
            <a:gdLst/>
            <a:ahLst/>
            <a:cxnLst/>
            <a:rect l="l" t="t" r="r" b="b"/>
            <a:pathLst>
              <a:path w="500380" h="0">
                <a:moveTo>
                  <a:pt x="0" y="0"/>
                </a:moveTo>
                <a:lnTo>
                  <a:pt x="500062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90775" y="2167889"/>
            <a:ext cx="1990725" cy="0"/>
          </a:xfrm>
          <a:custGeom>
            <a:avLst/>
            <a:gdLst/>
            <a:ahLst/>
            <a:cxnLst/>
            <a:rect l="l" t="t" r="r" b="b"/>
            <a:pathLst>
              <a:path w="1990725" h="0">
                <a:moveTo>
                  <a:pt x="0" y="0"/>
                </a:moveTo>
                <a:lnTo>
                  <a:pt x="19907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71975" y="1263014"/>
            <a:ext cx="476250" cy="304800"/>
          </a:xfrm>
          <a:custGeom>
            <a:avLst/>
            <a:gdLst/>
            <a:ahLst/>
            <a:cxnLst/>
            <a:rect l="l" t="t" r="r" b="b"/>
            <a:pathLst>
              <a:path w="476250" h="304800">
                <a:moveTo>
                  <a:pt x="238125" y="0"/>
                </a:moveTo>
                <a:lnTo>
                  <a:pt x="183506" y="4023"/>
                </a:lnTo>
                <a:lnTo>
                  <a:pt x="133377" y="15484"/>
                </a:lnTo>
                <a:lnTo>
                  <a:pt x="89165" y="33470"/>
                </a:lnTo>
                <a:lnTo>
                  <a:pt x="52294" y="57067"/>
                </a:lnTo>
                <a:lnTo>
                  <a:pt x="24192" y="85363"/>
                </a:lnTo>
                <a:lnTo>
                  <a:pt x="0" y="152400"/>
                </a:lnTo>
                <a:lnTo>
                  <a:pt x="6285" y="187354"/>
                </a:lnTo>
                <a:lnTo>
                  <a:pt x="52294" y="247732"/>
                </a:lnTo>
                <a:lnTo>
                  <a:pt x="89165" y="271329"/>
                </a:lnTo>
                <a:lnTo>
                  <a:pt x="133377" y="289315"/>
                </a:lnTo>
                <a:lnTo>
                  <a:pt x="183506" y="300776"/>
                </a:lnTo>
                <a:lnTo>
                  <a:pt x="238125" y="304800"/>
                </a:lnTo>
                <a:lnTo>
                  <a:pt x="292743" y="300776"/>
                </a:lnTo>
                <a:lnTo>
                  <a:pt x="342872" y="289315"/>
                </a:lnTo>
                <a:lnTo>
                  <a:pt x="387084" y="271329"/>
                </a:lnTo>
                <a:lnTo>
                  <a:pt x="423955" y="247732"/>
                </a:lnTo>
                <a:lnTo>
                  <a:pt x="452057" y="219436"/>
                </a:lnTo>
                <a:lnTo>
                  <a:pt x="476250" y="152400"/>
                </a:lnTo>
                <a:lnTo>
                  <a:pt x="469964" y="117445"/>
                </a:lnTo>
                <a:lnTo>
                  <a:pt x="423955" y="57067"/>
                </a:lnTo>
                <a:lnTo>
                  <a:pt x="387084" y="33470"/>
                </a:lnTo>
                <a:lnTo>
                  <a:pt x="342872" y="15484"/>
                </a:lnTo>
                <a:lnTo>
                  <a:pt x="292743" y="4023"/>
                </a:lnTo>
                <a:lnTo>
                  <a:pt x="2381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576953" y="1324102"/>
            <a:ext cx="1504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-2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81500" y="1996439"/>
            <a:ext cx="466725" cy="304800"/>
          </a:xfrm>
          <a:custGeom>
            <a:avLst/>
            <a:gdLst/>
            <a:ahLst/>
            <a:cxnLst/>
            <a:rect l="l" t="t" r="r" b="b"/>
            <a:pathLst>
              <a:path w="466725" h="304800">
                <a:moveTo>
                  <a:pt x="233425" y="0"/>
                </a:moveTo>
                <a:lnTo>
                  <a:pt x="179907" y="4023"/>
                </a:lnTo>
                <a:lnTo>
                  <a:pt x="130776" y="15484"/>
                </a:lnTo>
                <a:lnTo>
                  <a:pt x="87435" y="33470"/>
                </a:lnTo>
                <a:lnTo>
                  <a:pt x="51285" y="57067"/>
                </a:lnTo>
                <a:lnTo>
                  <a:pt x="23727" y="85363"/>
                </a:lnTo>
                <a:lnTo>
                  <a:pt x="0" y="152400"/>
                </a:lnTo>
                <a:lnTo>
                  <a:pt x="6165" y="187354"/>
                </a:lnTo>
                <a:lnTo>
                  <a:pt x="51285" y="247732"/>
                </a:lnTo>
                <a:lnTo>
                  <a:pt x="87435" y="271329"/>
                </a:lnTo>
                <a:lnTo>
                  <a:pt x="130776" y="289315"/>
                </a:lnTo>
                <a:lnTo>
                  <a:pt x="179907" y="300776"/>
                </a:lnTo>
                <a:lnTo>
                  <a:pt x="233425" y="304800"/>
                </a:lnTo>
                <a:lnTo>
                  <a:pt x="286897" y="300776"/>
                </a:lnTo>
                <a:lnTo>
                  <a:pt x="335994" y="289315"/>
                </a:lnTo>
                <a:lnTo>
                  <a:pt x="379313" y="271329"/>
                </a:lnTo>
                <a:lnTo>
                  <a:pt x="415449" y="247732"/>
                </a:lnTo>
                <a:lnTo>
                  <a:pt x="443000" y="219436"/>
                </a:lnTo>
                <a:lnTo>
                  <a:pt x="466725" y="152400"/>
                </a:lnTo>
                <a:lnTo>
                  <a:pt x="460559" y="117445"/>
                </a:lnTo>
                <a:lnTo>
                  <a:pt x="415449" y="57067"/>
                </a:lnTo>
                <a:lnTo>
                  <a:pt x="379313" y="33470"/>
                </a:lnTo>
                <a:lnTo>
                  <a:pt x="335994" y="15484"/>
                </a:lnTo>
                <a:lnTo>
                  <a:pt x="286897" y="4023"/>
                </a:lnTo>
                <a:lnTo>
                  <a:pt x="2334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528184" y="2057145"/>
            <a:ext cx="198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latin typeface="Calibri"/>
                <a:cs typeface="Calibri"/>
              </a:rPr>
              <a:t>0</a:t>
            </a:r>
            <a:r>
              <a:rPr dirty="0" sz="1000" spc="-5">
                <a:latin typeface="Calibri"/>
                <a:cs typeface="Calibri"/>
              </a:rPr>
              <a:t>.</a:t>
            </a:r>
            <a:r>
              <a:rPr dirty="0" sz="1200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09082" y="1593849"/>
            <a:ext cx="358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181100" y="1624964"/>
            <a:ext cx="514350" cy="314325"/>
          </a:xfrm>
          <a:custGeom>
            <a:avLst/>
            <a:gdLst/>
            <a:ahLst/>
            <a:cxnLst/>
            <a:rect l="l" t="t" r="r" b="b"/>
            <a:pathLst>
              <a:path w="514350" h="314325">
                <a:moveTo>
                  <a:pt x="0" y="314325"/>
                </a:moveTo>
                <a:lnTo>
                  <a:pt x="514350" y="314325"/>
                </a:lnTo>
                <a:lnTo>
                  <a:pt x="5143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81100" y="1624964"/>
            <a:ext cx="514350" cy="314325"/>
          </a:xfrm>
          <a:custGeom>
            <a:avLst/>
            <a:gdLst/>
            <a:ahLst/>
            <a:cxnLst/>
            <a:rect l="l" t="t" r="r" b="b"/>
            <a:pathLst>
              <a:path w="514350" h="314325">
                <a:moveTo>
                  <a:pt x="0" y="314325"/>
                </a:moveTo>
                <a:lnTo>
                  <a:pt x="514350" y="314325"/>
                </a:lnTo>
                <a:lnTo>
                  <a:pt x="5143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264666" y="1651761"/>
            <a:ext cx="354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138737" y="1763077"/>
            <a:ext cx="81279" cy="81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848225" y="1424939"/>
            <a:ext cx="314325" cy="371475"/>
          </a:xfrm>
          <a:custGeom>
            <a:avLst/>
            <a:gdLst/>
            <a:ahLst/>
            <a:cxnLst/>
            <a:rect l="l" t="t" r="r" b="b"/>
            <a:pathLst>
              <a:path w="314325" h="371475">
                <a:moveTo>
                  <a:pt x="0" y="0"/>
                </a:moveTo>
                <a:lnTo>
                  <a:pt x="314325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848225" y="1820544"/>
            <a:ext cx="314325" cy="328295"/>
          </a:xfrm>
          <a:custGeom>
            <a:avLst/>
            <a:gdLst/>
            <a:ahLst/>
            <a:cxnLst/>
            <a:rect l="l" t="t" r="r" b="b"/>
            <a:pathLst>
              <a:path w="314325" h="328294">
                <a:moveTo>
                  <a:pt x="314325" y="0"/>
                </a:moveTo>
                <a:lnTo>
                  <a:pt x="0" y="3282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57725" y="1801494"/>
            <a:ext cx="519430" cy="766445"/>
          </a:xfrm>
          <a:custGeom>
            <a:avLst/>
            <a:gdLst/>
            <a:ahLst/>
            <a:cxnLst/>
            <a:rect l="l" t="t" r="r" b="b"/>
            <a:pathLst>
              <a:path w="519429" h="766444">
                <a:moveTo>
                  <a:pt x="519429" y="0"/>
                </a:moveTo>
                <a:lnTo>
                  <a:pt x="0" y="76644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76700" y="2567939"/>
            <a:ext cx="590550" cy="635"/>
          </a:xfrm>
          <a:custGeom>
            <a:avLst/>
            <a:gdLst/>
            <a:ahLst/>
            <a:cxnLst/>
            <a:rect l="l" t="t" r="r" b="b"/>
            <a:pathLst>
              <a:path w="590550" h="635">
                <a:moveTo>
                  <a:pt x="0" y="0"/>
                </a:moveTo>
                <a:lnTo>
                  <a:pt x="59055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933575" y="1644014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7225" y="0"/>
                </a:moveTo>
                <a:lnTo>
                  <a:pt x="107517" y="8012"/>
                </a:lnTo>
                <a:lnTo>
                  <a:pt x="64355" y="30325"/>
                </a:lnTo>
                <a:lnTo>
                  <a:pt x="30325" y="64355"/>
                </a:lnTo>
                <a:lnTo>
                  <a:pt x="8012" y="107517"/>
                </a:lnTo>
                <a:lnTo>
                  <a:pt x="0" y="157225"/>
                </a:lnTo>
                <a:lnTo>
                  <a:pt x="8012" y="206872"/>
                </a:lnTo>
                <a:lnTo>
                  <a:pt x="30325" y="249996"/>
                </a:lnTo>
                <a:lnTo>
                  <a:pt x="64355" y="284007"/>
                </a:lnTo>
                <a:lnTo>
                  <a:pt x="107517" y="306313"/>
                </a:lnTo>
                <a:lnTo>
                  <a:pt x="157225" y="314325"/>
                </a:lnTo>
                <a:lnTo>
                  <a:pt x="206872" y="306313"/>
                </a:lnTo>
                <a:lnTo>
                  <a:pt x="249996" y="284007"/>
                </a:lnTo>
                <a:lnTo>
                  <a:pt x="284007" y="249996"/>
                </a:lnTo>
                <a:lnTo>
                  <a:pt x="306313" y="206872"/>
                </a:lnTo>
                <a:lnTo>
                  <a:pt x="314325" y="157225"/>
                </a:lnTo>
                <a:lnTo>
                  <a:pt x="306313" y="107517"/>
                </a:lnTo>
                <a:lnTo>
                  <a:pt x="284007" y="64355"/>
                </a:lnTo>
                <a:lnTo>
                  <a:pt x="249996" y="30325"/>
                </a:lnTo>
                <a:lnTo>
                  <a:pt x="206872" y="8012"/>
                </a:lnTo>
                <a:lnTo>
                  <a:pt x="157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933575" y="1644014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7225" y="0"/>
                </a:moveTo>
                <a:lnTo>
                  <a:pt x="107517" y="8012"/>
                </a:lnTo>
                <a:lnTo>
                  <a:pt x="64355" y="30325"/>
                </a:lnTo>
                <a:lnTo>
                  <a:pt x="30325" y="64355"/>
                </a:lnTo>
                <a:lnTo>
                  <a:pt x="8012" y="107517"/>
                </a:lnTo>
                <a:lnTo>
                  <a:pt x="0" y="157225"/>
                </a:lnTo>
                <a:lnTo>
                  <a:pt x="8012" y="206872"/>
                </a:lnTo>
                <a:lnTo>
                  <a:pt x="30325" y="249996"/>
                </a:lnTo>
                <a:lnTo>
                  <a:pt x="64355" y="284007"/>
                </a:lnTo>
                <a:lnTo>
                  <a:pt x="107517" y="306313"/>
                </a:lnTo>
                <a:lnTo>
                  <a:pt x="157225" y="314325"/>
                </a:lnTo>
                <a:lnTo>
                  <a:pt x="206872" y="306313"/>
                </a:lnTo>
                <a:lnTo>
                  <a:pt x="249996" y="284007"/>
                </a:lnTo>
                <a:lnTo>
                  <a:pt x="284007" y="249996"/>
                </a:lnTo>
                <a:lnTo>
                  <a:pt x="306313" y="206872"/>
                </a:lnTo>
                <a:lnTo>
                  <a:pt x="314325" y="157225"/>
                </a:lnTo>
                <a:lnTo>
                  <a:pt x="306313" y="107517"/>
                </a:lnTo>
                <a:lnTo>
                  <a:pt x="284007" y="64355"/>
                </a:lnTo>
                <a:lnTo>
                  <a:pt x="249996" y="30325"/>
                </a:lnTo>
                <a:lnTo>
                  <a:pt x="206872" y="8012"/>
                </a:lnTo>
                <a:lnTo>
                  <a:pt x="1572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034285" y="1702053"/>
            <a:ext cx="1149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+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143760" y="1417954"/>
            <a:ext cx="273050" cy="264160"/>
          </a:xfrm>
          <a:custGeom>
            <a:avLst/>
            <a:gdLst/>
            <a:ahLst/>
            <a:cxnLst/>
            <a:rect l="l" t="t" r="r" b="b"/>
            <a:pathLst>
              <a:path w="273050" h="264160">
                <a:moveTo>
                  <a:pt x="28320" y="183769"/>
                </a:moveTo>
                <a:lnTo>
                  <a:pt x="0" y="264159"/>
                </a:lnTo>
                <a:lnTo>
                  <a:pt x="81279" y="238632"/>
                </a:lnTo>
                <a:lnTo>
                  <a:pt x="70124" y="227075"/>
                </a:lnTo>
                <a:lnTo>
                  <a:pt x="47497" y="227075"/>
                </a:lnTo>
                <a:lnTo>
                  <a:pt x="43560" y="226949"/>
                </a:lnTo>
                <a:lnTo>
                  <a:pt x="41147" y="224408"/>
                </a:lnTo>
                <a:lnTo>
                  <a:pt x="38607" y="221869"/>
                </a:lnTo>
                <a:lnTo>
                  <a:pt x="38734" y="217931"/>
                </a:lnTo>
                <a:lnTo>
                  <a:pt x="41275" y="215519"/>
                </a:lnTo>
                <a:lnTo>
                  <a:pt x="50425" y="206668"/>
                </a:lnTo>
                <a:lnTo>
                  <a:pt x="28320" y="183769"/>
                </a:lnTo>
                <a:close/>
              </a:path>
              <a:path w="273050" h="264160">
                <a:moveTo>
                  <a:pt x="50425" y="206668"/>
                </a:moveTo>
                <a:lnTo>
                  <a:pt x="41275" y="215519"/>
                </a:lnTo>
                <a:lnTo>
                  <a:pt x="38734" y="217931"/>
                </a:lnTo>
                <a:lnTo>
                  <a:pt x="38607" y="221869"/>
                </a:lnTo>
                <a:lnTo>
                  <a:pt x="41268" y="224535"/>
                </a:lnTo>
                <a:lnTo>
                  <a:pt x="43560" y="226949"/>
                </a:lnTo>
                <a:lnTo>
                  <a:pt x="47497" y="227075"/>
                </a:lnTo>
                <a:lnTo>
                  <a:pt x="50037" y="224535"/>
                </a:lnTo>
                <a:lnTo>
                  <a:pt x="59163" y="215720"/>
                </a:lnTo>
                <a:lnTo>
                  <a:pt x="50425" y="206668"/>
                </a:lnTo>
                <a:close/>
              </a:path>
              <a:path w="273050" h="264160">
                <a:moveTo>
                  <a:pt x="59163" y="215720"/>
                </a:moveTo>
                <a:lnTo>
                  <a:pt x="50037" y="224535"/>
                </a:lnTo>
                <a:lnTo>
                  <a:pt x="47497" y="227075"/>
                </a:lnTo>
                <a:lnTo>
                  <a:pt x="70124" y="227075"/>
                </a:lnTo>
                <a:lnTo>
                  <a:pt x="59163" y="215720"/>
                </a:lnTo>
                <a:close/>
              </a:path>
              <a:path w="273050" h="264160">
                <a:moveTo>
                  <a:pt x="268223" y="0"/>
                </a:moveTo>
                <a:lnTo>
                  <a:pt x="264159" y="0"/>
                </a:lnTo>
                <a:lnTo>
                  <a:pt x="261619" y="2412"/>
                </a:lnTo>
                <a:lnTo>
                  <a:pt x="50425" y="206668"/>
                </a:lnTo>
                <a:lnTo>
                  <a:pt x="59163" y="215720"/>
                </a:lnTo>
                <a:lnTo>
                  <a:pt x="270509" y="11556"/>
                </a:lnTo>
                <a:lnTo>
                  <a:pt x="273050" y="9144"/>
                </a:lnTo>
                <a:lnTo>
                  <a:pt x="273050" y="5079"/>
                </a:lnTo>
                <a:lnTo>
                  <a:pt x="2682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143760" y="1920239"/>
            <a:ext cx="263525" cy="264160"/>
          </a:xfrm>
          <a:custGeom>
            <a:avLst/>
            <a:gdLst/>
            <a:ahLst/>
            <a:cxnLst/>
            <a:rect l="l" t="t" r="r" b="b"/>
            <a:pathLst>
              <a:path w="263525" h="264160">
                <a:moveTo>
                  <a:pt x="58313" y="49457"/>
                </a:moveTo>
                <a:lnTo>
                  <a:pt x="49355" y="58393"/>
                </a:lnTo>
                <a:lnTo>
                  <a:pt x="252094" y="261620"/>
                </a:lnTo>
                <a:lnTo>
                  <a:pt x="254507" y="264160"/>
                </a:lnTo>
                <a:lnTo>
                  <a:pt x="258571" y="264160"/>
                </a:lnTo>
                <a:lnTo>
                  <a:pt x="260984" y="261620"/>
                </a:lnTo>
                <a:lnTo>
                  <a:pt x="263525" y="259207"/>
                </a:lnTo>
                <a:lnTo>
                  <a:pt x="263525" y="255143"/>
                </a:lnTo>
                <a:lnTo>
                  <a:pt x="260984" y="252729"/>
                </a:lnTo>
                <a:lnTo>
                  <a:pt x="58313" y="49457"/>
                </a:lnTo>
                <a:close/>
              </a:path>
              <a:path w="263525" h="264160">
                <a:moveTo>
                  <a:pt x="0" y="0"/>
                </a:moveTo>
                <a:lnTo>
                  <a:pt x="26796" y="80899"/>
                </a:lnTo>
                <a:lnTo>
                  <a:pt x="49355" y="58393"/>
                </a:lnTo>
                <a:lnTo>
                  <a:pt x="40385" y="49402"/>
                </a:lnTo>
                <a:lnTo>
                  <a:pt x="37845" y="46990"/>
                </a:lnTo>
                <a:lnTo>
                  <a:pt x="37845" y="42925"/>
                </a:lnTo>
                <a:lnTo>
                  <a:pt x="40385" y="40513"/>
                </a:lnTo>
                <a:lnTo>
                  <a:pt x="42798" y="37973"/>
                </a:lnTo>
                <a:lnTo>
                  <a:pt x="69824" y="37973"/>
                </a:lnTo>
                <a:lnTo>
                  <a:pt x="80771" y="27050"/>
                </a:lnTo>
                <a:lnTo>
                  <a:pt x="0" y="0"/>
                </a:lnTo>
                <a:close/>
              </a:path>
              <a:path w="263525" h="264160">
                <a:moveTo>
                  <a:pt x="46862" y="37973"/>
                </a:moveTo>
                <a:lnTo>
                  <a:pt x="42798" y="37973"/>
                </a:lnTo>
                <a:lnTo>
                  <a:pt x="40385" y="40513"/>
                </a:lnTo>
                <a:lnTo>
                  <a:pt x="37845" y="42925"/>
                </a:lnTo>
                <a:lnTo>
                  <a:pt x="37845" y="46990"/>
                </a:lnTo>
                <a:lnTo>
                  <a:pt x="40439" y="49457"/>
                </a:lnTo>
                <a:lnTo>
                  <a:pt x="49355" y="58393"/>
                </a:lnTo>
                <a:lnTo>
                  <a:pt x="58313" y="49457"/>
                </a:lnTo>
                <a:lnTo>
                  <a:pt x="46862" y="37973"/>
                </a:lnTo>
                <a:close/>
              </a:path>
              <a:path w="263525" h="264160">
                <a:moveTo>
                  <a:pt x="69824" y="37973"/>
                </a:moveTo>
                <a:lnTo>
                  <a:pt x="46862" y="37973"/>
                </a:lnTo>
                <a:lnTo>
                  <a:pt x="58313" y="49457"/>
                </a:lnTo>
                <a:lnTo>
                  <a:pt x="69824" y="379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29789" y="1958339"/>
            <a:ext cx="278130" cy="617855"/>
          </a:xfrm>
          <a:custGeom>
            <a:avLst/>
            <a:gdLst/>
            <a:ahLst/>
            <a:cxnLst/>
            <a:rect l="l" t="t" r="r" b="b"/>
            <a:pathLst>
              <a:path w="278130" h="617855">
                <a:moveTo>
                  <a:pt x="40764" y="67301"/>
                </a:moveTo>
                <a:lnTo>
                  <a:pt x="29087" y="72397"/>
                </a:lnTo>
                <a:lnTo>
                  <a:pt x="266065" y="615950"/>
                </a:lnTo>
                <a:lnTo>
                  <a:pt x="269875" y="617474"/>
                </a:lnTo>
                <a:lnTo>
                  <a:pt x="276225" y="614679"/>
                </a:lnTo>
                <a:lnTo>
                  <a:pt x="277749" y="610870"/>
                </a:lnTo>
                <a:lnTo>
                  <a:pt x="40764" y="67301"/>
                </a:lnTo>
                <a:close/>
              </a:path>
              <a:path w="278130" h="617855">
                <a:moveTo>
                  <a:pt x="4445" y="0"/>
                </a:moveTo>
                <a:lnTo>
                  <a:pt x="0" y="85090"/>
                </a:lnTo>
                <a:lnTo>
                  <a:pt x="29087" y="72397"/>
                </a:lnTo>
                <a:lnTo>
                  <a:pt x="22606" y="57530"/>
                </a:lnTo>
                <a:lnTo>
                  <a:pt x="24130" y="53848"/>
                </a:lnTo>
                <a:lnTo>
                  <a:pt x="27305" y="52324"/>
                </a:lnTo>
                <a:lnTo>
                  <a:pt x="30480" y="50926"/>
                </a:lnTo>
                <a:lnTo>
                  <a:pt x="65438" y="50926"/>
                </a:lnTo>
                <a:lnTo>
                  <a:pt x="4445" y="0"/>
                </a:lnTo>
                <a:close/>
              </a:path>
              <a:path w="278130" h="617855">
                <a:moveTo>
                  <a:pt x="30480" y="50926"/>
                </a:moveTo>
                <a:lnTo>
                  <a:pt x="27305" y="52324"/>
                </a:lnTo>
                <a:lnTo>
                  <a:pt x="24130" y="53848"/>
                </a:lnTo>
                <a:lnTo>
                  <a:pt x="22606" y="57530"/>
                </a:lnTo>
                <a:lnTo>
                  <a:pt x="29087" y="72397"/>
                </a:lnTo>
                <a:lnTo>
                  <a:pt x="40764" y="67301"/>
                </a:lnTo>
                <a:lnTo>
                  <a:pt x="34290" y="52450"/>
                </a:lnTo>
                <a:lnTo>
                  <a:pt x="30480" y="50926"/>
                </a:lnTo>
                <a:close/>
              </a:path>
              <a:path w="278130" h="617855">
                <a:moveTo>
                  <a:pt x="65438" y="50926"/>
                </a:moveTo>
                <a:lnTo>
                  <a:pt x="30480" y="50926"/>
                </a:lnTo>
                <a:lnTo>
                  <a:pt x="34290" y="52450"/>
                </a:lnTo>
                <a:lnTo>
                  <a:pt x="40764" y="67301"/>
                </a:lnTo>
                <a:lnTo>
                  <a:pt x="69850" y="54610"/>
                </a:lnTo>
                <a:lnTo>
                  <a:pt x="65438" y="509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886075" y="2425064"/>
            <a:ext cx="381000" cy="2571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191135">
              <a:lnSpc>
                <a:spcPct val="100000"/>
              </a:lnSpc>
              <a:spcBef>
                <a:spcPts val="345"/>
              </a:spcBef>
            </a:pPr>
            <a:r>
              <a:rPr dirty="0" sz="120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348287" y="4624387"/>
            <a:ext cx="81279" cy="81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860550" y="4629149"/>
            <a:ext cx="292100" cy="76200"/>
          </a:xfrm>
          <a:custGeom>
            <a:avLst/>
            <a:gdLst/>
            <a:ahLst/>
            <a:cxnLst/>
            <a:rect l="l" t="t" r="r" b="b"/>
            <a:pathLst>
              <a:path w="292100" h="76200">
                <a:moveTo>
                  <a:pt x="215900" y="0"/>
                </a:moveTo>
                <a:lnTo>
                  <a:pt x="215900" y="76200"/>
                </a:lnTo>
                <a:lnTo>
                  <a:pt x="279400" y="44450"/>
                </a:lnTo>
                <a:lnTo>
                  <a:pt x="232156" y="44450"/>
                </a:lnTo>
                <a:lnTo>
                  <a:pt x="234950" y="41656"/>
                </a:lnTo>
                <a:lnTo>
                  <a:pt x="234950" y="34544"/>
                </a:lnTo>
                <a:lnTo>
                  <a:pt x="232156" y="31750"/>
                </a:lnTo>
                <a:lnTo>
                  <a:pt x="279400" y="31750"/>
                </a:lnTo>
                <a:lnTo>
                  <a:pt x="215900" y="0"/>
                </a:lnTo>
                <a:close/>
              </a:path>
              <a:path w="292100" h="76200">
                <a:moveTo>
                  <a:pt x="21590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215900" y="44450"/>
                </a:lnTo>
                <a:lnTo>
                  <a:pt x="215900" y="31750"/>
                </a:lnTo>
                <a:close/>
              </a:path>
              <a:path w="292100" h="76200">
                <a:moveTo>
                  <a:pt x="279400" y="31750"/>
                </a:moveTo>
                <a:lnTo>
                  <a:pt x="232156" y="31750"/>
                </a:lnTo>
                <a:lnTo>
                  <a:pt x="234950" y="34544"/>
                </a:lnTo>
                <a:lnTo>
                  <a:pt x="234950" y="41656"/>
                </a:lnTo>
                <a:lnTo>
                  <a:pt x="232156" y="44450"/>
                </a:lnTo>
                <a:lnTo>
                  <a:pt x="279400" y="44450"/>
                </a:lnTo>
                <a:lnTo>
                  <a:pt x="292100" y="38100"/>
                </a:lnTo>
                <a:lnTo>
                  <a:pt x="2794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29080" y="5604230"/>
            <a:ext cx="3446145" cy="3190240"/>
          </a:xfrm>
          <a:prstGeom prst="rect">
            <a:avLst/>
          </a:prstGeom>
        </p:spPr>
        <p:txBody>
          <a:bodyPr wrap="square" lIns="0" tIns="131445" rIns="0" bIns="0" rtlCol="0" vert="horz">
            <a:spAutoFit/>
          </a:bodyPr>
          <a:lstStyle/>
          <a:p>
            <a:pPr marL="2263775">
              <a:lnSpc>
                <a:spcPct val="100000"/>
              </a:lnSpc>
              <a:spcBef>
                <a:spcPts val="1035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(4)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From Fig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(4)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8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Taking Z-T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Since the input is unit impulse, then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Arial"/>
                <a:cs typeface="Arial"/>
              </a:rPr>
              <a:t>→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Arial"/>
                <a:cs typeface="Arial"/>
              </a:rPr>
              <a:t>→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-</a:t>
            </a:r>
            <a:r>
              <a:rPr dirty="0" sz="1400" spc="15">
                <a:latin typeface="Cambria Math"/>
                <a:cs typeface="Cambria Math"/>
              </a:rPr>
              <a:t>(</a:t>
            </a:r>
            <a:r>
              <a:rPr dirty="0" baseline="19841" sz="2100" spc="48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727200" y="4629911"/>
            <a:ext cx="4016375" cy="76200"/>
          </a:xfrm>
          <a:custGeom>
            <a:avLst/>
            <a:gdLst/>
            <a:ahLst/>
            <a:cxnLst/>
            <a:rect l="l" t="t" r="r" b="b"/>
            <a:pathLst>
              <a:path w="4016375" h="76200">
                <a:moveTo>
                  <a:pt x="4003887" y="31750"/>
                </a:moveTo>
                <a:lnTo>
                  <a:pt x="3956430" y="31750"/>
                </a:lnTo>
                <a:lnTo>
                  <a:pt x="3959225" y="34544"/>
                </a:lnTo>
                <a:lnTo>
                  <a:pt x="3959225" y="41529"/>
                </a:lnTo>
                <a:lnTo>
                  <a:pt x="3956430" y="44450"/>
                </a:lnTo>
                <a:lnTo>
                  <a:pt x="3940175" y="44467"/>
                </a:lnTo>
                <a:lnTo>
                  <a:pt x="3940175" y="76200"/>
                </a:lnTo>
                <a:lnTo>
                  <a:pt x="4016375" y="37973"/>
                </a:lnTo>
                <a:lnTo>
                  <a:pt x="4003887" y="31750"/>
                </a:lnTo>
                <a:close/>
              </a:path>
              <a:path w="4016375" h="76200">
                <a:moveTo>
                  <a:pt x="3940175" y="31763"/>
                </a:moveTo>
                <a:lnTo>
                  <a:pt x="6350" y="36068"/>
                </a:lnTo>
                <a:lnTo>
                  <a:pt x="2793" y="36068"/>
                </a:lnTo>
                <a:lnTo>
                  <a:pt x="0" y="38862"/>
                </a:lnTo>
                <a:lnTo>
                  <a:pt x="0" y="45974"/>
                </a:lnTo>
                <a:lnTo>
                  <a:pt x="2793" y="48768"/>
                </a:lnTo>
                <a:lnTo>
                  <a:pt x="3940175" y="44467"/>
                </a:lnTo>
                <a:lnTo>
                  <a:pt x="3940175" y="31763"/>
                </a:lnTo>
                <a:close/>
              </a:path>
              <a:path w="4016375" h="76200">
                <a:moveTo>
                  <a:pt x="3956430" y="31750"/>
                </a:moveTo>
                <a:lnTo>
                  <a:pt x="3940175" y="31763"/>
                </a:lnTo>
                <a:lnTo>
                  <a:pt x="3940175" y="44467"/>
                </a:lnTo>
                <a:lnTo>
                  <a:pt x="3956430" y="44450"/>
                </a:lnTo>
                <a:lnTo>
                  <a:pt x="3959225" y="41529"/>
                </a:lnTo>
                <a:lnTo>
                  <a:pt x="3959225" y="34544"/>
                </a:lnTo>
                <a:lnTo>
                  <a:pt x="3956430" y="31750"/>
                </a:lnTo>
                <a:close/>
              </a:path>
              <a:path w="4016375" h="76200">
                <a:moveTo>
                  <a:pt x="3940175" y="0"/>
                </a:moveTo>
                <a:lnTo>
                  <a:pt x="3940175" y="31763"/>
                </a:lnTo>
                <a:lnTo>
                  <a:pt x="4003887" y="31750"/>
                </a:lnTo>
                <a:lnTo>
                  <a:pt x="39401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628900" y="4295774"/>
            <a:ext cx="1276350" cy="635"/>
          </a:xfrm>
          <a:custGeom>
            <a:avLst/>
            <a:gdLst/>
            <a:ahLst/>
            <a:cxnLst/>
            <a:rect l="l" t="t" r="r" b="b"/>
            <a:pathLst>
              <a:path w="1276350" h="635">
                <a:moveTo>
                  <a:pt x="1276350" y="0"/>
                </a:moveTo>
                <a:lnTo>
                  <a:pt x="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286250" y="429577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895725" y="5295899"/>
            <a:ext cx="381000" cy="2571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192405">
              <a:lnSpc>
                <a:spcPct val="100000"/>
              </a:lnSpc>
              <a:spcBef>
                <a:spcPts val="340"/>
              </a:spcBef>
            </a:pPr>
            <a:r>
              <a:rPr dirty="0" sz="120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486150" y="5438457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 h="0">
                <a:moveTo>
                  <a:pt x="0" y="0"/>
                </a:moveTo>
                <a:lnTo>
                  <a:pt x="42386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605087" y="5438457"/>
            <a:ext cx="500380" cy="0"/>
          </a:xfrm>
          <a:custGeom>
            <a:avLst/>
            <a:gdLst/>
            <a:ahLst/>
            <a:cxnLst/>
            <a:rect l="l" t="t" r="r" b="b"/>
            <a:pathLst>
              <a:path w="500380" h="0">
                <a:moveTo>
                  <a:pt x="0" y="0"/>
                </a:moveTo>
                <a:lnTo>
                  <a:pt x="500062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591050" y="4133849"/>
            <a:ext cx="476250" cy="304800"/>
          </a:xfrm>
          <a:custGeom>
            <a:avLst/>
            <a:gdLst/>
            <a:ahLst/>
            <a:cxnLst/>
            <a:rect l="l" t="t" r="r" b="b"/>
            <a:pathLst>
              <a:path w="476250" h="304800">
                <a:moveTo>
                  <a:pt x="238125" y="0"/>
                </a:moveTo>
                <a:lnTo>
                  <a:pt x="183506" y="4023"/>
                </a:lnTo>
                <a:lnTo>
                  <a:pt x="133377" y="15484"/>
                </a:lnTo>
                <a:lnTo>
                  <a:pt x="89165" y="33470"/>
                </a:lnTo>
                <a:lnTo>
                  <a:pt x="52294" y="57067"/>
                </a:lnTo>
                <a:lnTo>
                  <a:pt x="24192" y="85363"/>
                </a:lnTo>
                <a:lnTo>
                  <a:pt x="0" y="152399"/>
                </a:lnTo>
                <a:lnTo>
                  <a:pt x="6285" y="187354"/>
                </a:lnTo>
                <a:lnTo>
                  <a:pt x="52294" y="247732"/>
                </a:lnTo>
                <a:lnTo>
                  <a:pt x="89165" y="271329"/>
                </a:lnTo>
                <a:lnTo>
                  <a:pt x="133377" y="289315"/>
                </a:lnTo>
                <a:lnTo>
                  <a:pt x="183506" y="300776"/>
                </a:lnTo>
                <a:lnTo>
                  <a:pt x="238125" y="304799"/>
                </a:lnTo>
                <a:lnTo>
                  <a:pt x="292743" y="300776"/>
                </a:lnTo>
                <a:lnTo>
                  <a:pt x="342872" y="289315"/>
                </a:lnTo>
                <a:lnTo>
                  <a:pt x="387084" y="271329"/>
                </a:lnTo>
                <a:lnTo>
                  <a:pt x="423955" y="247732"/>
                </a:lnTo>
                <a:lnTo>
                  <a:pt x="452057" y="219436"/>
                </a:lnTo>
                <a:lnTo>
                  <a:pt x="476250" y="152399"/>
                </a:lnTo>
                <a:lnTo>
                  <a:pt x="469964" y="117445"/>
                </a:lnTo>
                <a:lnTo>
                  <a:pt x="423955" y="57067"/>
                </a:lnTo>
                <a:lnTo>
                  <a:pt x="387084" y="33470"/>
                </a:lnTo>
                <a:lnTo>
                  <a:pt x="342872" y="15484"/>
                </a:lnTo>
                <a:lnTo>
                  <a:pt x="292743" y="4023"/>
                </a:lnTo>
                <a:lnTo>
                  <a:pt x="2381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129080" y="2852673"/>
            <a:ext cx="5299710" cy="1558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44064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(3)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43800"/>
              </a:lnSpc>
              <a:spcBef>
                <a:spcPts val="106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15</a:t>
            </a:r>
            <a:r>
              <a:rPr dirty="0" sz="1400" spc="-5">
                <a:latin typeface="Times New Roman"/>
                <a:cs typeface="Times New Roman"/>
              </a:rPr>
              <a:t>/ for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block diagram 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(4), </a:t>
            </a:r>
            <a:r>
              <a:rPr dirty="0" sz="1400" spc="-5">
                <a:latin typeface="Times New Roman"/>
                <a:cs typeface="Times New Roman"/>
              </a:rPr>
              <a:t>find the impulse response  </a:t>
            </a:r>
            <a:r>
              <a:rPr dirty="0" sz="1400">
                <a:latin typeface="Times New Roman"/>
                <a:cs typeface="Times New Roman"/>
              </a:rPr>
              <a:t>by using </a:t>
            </a:r>
            <a:r>
              <a:rPr dirty="0" sz="1400" spc="-5">
                <a:latin typeface="Times New Roman"/>
                <a:cs typeface="Times New Roman"/>
              </a:rPr>
              <a:t>Z- transform. Note that all </a:t>
            </a:r>
            <a:r>
              <a:rPr dirty="0" sz="1400" spc="-10">
                <a:latin typeface="Times New Roman"/>
                <a:cs typeface="Times New Roman"/>
              </a:rPr>
              <a:t>initial </a:t>
            </a:r>
            <a:r>
              <a:rPr dirty="0" sz="1400" spc="-5">
                <a:latin typeface="Times New Roman"/>
                <a:cs typeface="Times New Roman"/>
              </a:rPr>
              <a:t>conditions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zeros.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2967990">
              <a:lnSpc>
                <a:spcPct val="100000"/>
              </a:lnSpc>
              <a:spcBef>
                <a:spcPts val="645"/>
              </a:spcBef>
              <a:tabLst>
                <a:tab pos="3725545" algn="l"/>
              </a:tabLst>
            </a:pPr>
            <a:r>
              <a:rPr dirty="0" sz="1200">
                <a:latin typeface="Calibri"/>
                <a:cs typeface="Calibri"/>
              </a:rPr>
              <a:t>D	</a:t>
            </a:r>
            <a:r>
              <a:rPr dirty="0" baseline="2314" sz="1800">
                <a:latin typeface="Calibri"/>
                <a:cs typeface="Calibri"/>
              </a:rPr>
              <a:t>1</a:t>
            </a:r>
            <a:endParaRPr baseline="2314" sz="1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28538" y="4465446"/>
            <a:ext cx="358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400175" y="4495799"/>
            <a:ext cx="514350" cy="314325"/>
          </a:xfrm>
          <a:custGeom>
            <a:avLst/>
            <a:gdLst/>
            <a:ahLst/>
            <a:cxnLst/>
            <a:rect l="l" t="t" r="r" b="b"/>
            <a:pathLst>
              <a:path w="514350" h="314325">
                <a:moveTo>
                  <a:pt x="0" y="314325"/>
                </a:moveTo>
                <a:lnTo>
                  <a:pt x="514350" y="314325"/>
                </a:lnTo>
                <a:lnTo>
                  <a:pt x="5143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00175" y="4495799"/>
            <a:ext cx="514350" cy="314325"/>
          </a:xfrm>
          <a:custGeom>
            <a:avLst/>
            <a:gdLst/>
            <a:ahLst/>
            <a:cxnLst/>
            <a:rect l="l" t="t" r="r" b="b"/>
            <a:pathLst>
              <a:path w="514350" h="314325">
                <a:moveTo>
                  <a:pt x="0" y="314325"/>
                </a:moveTo>
                <a:lnTo>
                  <a:pt x="514350" y="314325"/>
                </a:lnTo>
                <a:lnTo>
                  <a:pt x="5143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484122" y="4521834"/>
            <a:ext cx="354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067300" y="4295774"/>
            <a:ext cx="314325" cy="371475"/>
          </a:xfrm>
          <a:custGeom>
            <a:avLst/>
            <a:gdLst/>
            <a:ahLst/>
            <a:cxnLst/>
            <a:rect l="l" t="t" r="r" b="b"/>
            <a:pathLst>
              <a:path w="314325" h="371475">
                <a:moveTo>
                  <a:pt x="0" y="0"/>
                </a:moveTo>
                <a:lnTo>
                  <a:pt x="314325" y="3714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876800" y="4672329"/>
            <a:ext cx="519430" cy="766445"/>
          </a:xfrm>
          <a:custGeom>
            <a:avLst/>
            <a:gdLst/>
            <a:ahLst/>
            <a:cxnLst/>
            <a:rect l="l" t="t" r="r" b="b"/>
            <a:pathLst>
              <a:path w="519429" h="766445">
                <a:moveTo>
                  <a:pt x="519429" y="0"/>
                </a:moveTo>
                <a:lnTo>
                  <a:pt x="0" y="76644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295775" y="5438774"/>
            <a:ext cx="590550" cy="635"/>
          </a:xfrm>
          <a:custGeom>
            <a:avLst/>
            <a:gdLst/>
            <a:ahLst/>
            <a:cxnLst/>
            <a:rect l="l" t="t" r="r" b="b"/>
            <a:pathLst>
              <a:path w="590550" h="635">
                <a:moveTo>
                  <a:pt x="0" y="0"/>
                </a:moveTo>
                <a:lnTo>
                  <a:pt x="59055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152650" y="4514849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7225" y="0"/>
                </a:moveTo>
                <a:lnTo>
                  <a:pt x="107517" y="8012"/>
                </a:lnTo>
                <a:lnTo>
                  <a:pt x="64355" y="30325"/>
                </a:lnTo>
                <a:lnTo>
                  <a:pt x="30325" y="64355"/>
                </a:lnTo>
                <a:lnTo>
                  <a:pt x="8012" y="107517"/>
                </a:lnTo>
                <a:lnTo>
                  <a:pt x="0" y="157225"/>
                </a:lnTo>
                <a:lnTo>
                  <a:pt x="8012" y="206872"/>
                </a:lnTo>
                <a:lnTo>
                  <a:pt x="30325" y="249996"/>
                </a:lnTo>
                <a:lnTo>
                  <a:pt x="64355" y="284007"/>
                </a:lnTo>
                <a:lnTo>
                  <a:pt x="107517" y="306313"/>
                </a:lnTo>
                <a:lnTo>
                  <a:pt x="157225" y="314325"/>
                </a:lnTo>
                <a:lnTo>
                  <a:pt x="206872" y="306313"/>
                </a:lnTo>
                <a:lnTo>
                  <a:pt x="249996" y="284007"/>
                </a:lnTo>
                <a:lnTo>
                  <a:pt x="284007" y="249996"/>
                </a:lnTo>
                <a:lnTo>
                  <a:pt x="306313" y="206872"/>
                </a:lnTo>
                <a:lnTo>
                  <a:pt x="314325" y="157225"/>
                </a:lnTo>
                <a:lnTo>
                  <a:pt x="306313" y="107517"/>
                </a:lnTo>
                <a:lnTo>
                  <a:pt x="284007" y="64355"/>
                </a:lnTo>
                <a:lnTo>
                  <a:pt x="249996" y="30325"/>
                </a:lnTo>
                <a:lnTo>
                  <a:pt x="206872" y="8012"/>
                </a:lnTo>
                <a:lnTo>
                  <a:pt x="157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152650" y="4514849"/>
            <a:ext cx="314325" cy="314325"/>
          </a:xfrm>
          <a:custGeom>
            <a:avLst/>
            <a:gdLst/>
            <a:ahLst/>
            <a:cxnLst/>
            <a:rect l="l" t="t" r="r" b="b"/>
            <a:pathLst>
              <a:path w="314325" h="314325">
                <a:moveTo>
                  <a:pt x="157225" y="0"/>
                </a:moveTo>
                <a:lnTo>
                  <a:pt x="107517" y="8012"/>
                </a:lnTo>
                <a:lnTo>
                  <a:pt x="64355" y="30325"/>
                </a:lnTo>
                <a:lnTo>
                  <a:pt x="30325" y="64355"/>
                </a:lnTo>
                <a:lnTo>
                  <a:pt x="8012" y="107517"/>
                </a:lnTo>
                <a:lnTo>
                  <a:pt x="0" y="157225"/>
                </a:lnTo>
                <a:lnTo>
                  <a:pt x="8012" y="206872"/>
                </a:lnTo>
                <a:lnTo>
                  <a:pt x="30325" y="249996"/>
                </a:lnTo>
                <a:lnTo>
                  <a:pt x="64355" y="284007"/>
                </a:lnTo>
                <a:lnTo>
                  <a:pt x="107517" y="306313"/>
                </a:lnTo>
                <a:lnTo>
                  <a:pt x="157225" y="314325"/>
                </a:lnTo>
                <a:lnTo>
                  <a:pt x="206872" y="306313"/>
                </a:lnTo>
                <a:lnTo>
                  <a:pt x="249996" y="284007"/>
                </a:lnTo>
                <a:lnTo>
                  <a:pt x="284007" y="249996"/>
                </a:lnTo>
                <a:lnTo>
                  <a:pt x="306313" y="206872"/>
                </a:lnTo>
                <a:lnTo>
                  <a:pt x="314325" y="157225"/>
                </a:lnTo>
                <a:lnTo>
                  <a:pt x="306313" y="107517"/>
                </a:lnTo>
                <a:lnTo>
                  <a:pt x="284007" y="64355"/>
                </a:lnTo>
                <a:lnTo>
                  <a:pt x="249996" y="30325"/>
                </a:lnTo>
                <a:lnTo>
                  <a:pt x="206872" y="8012"/>
                </a:lnTo>
                <a:lnTo>
                  <a:pt x="1572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254123" y="4573650"/>
            <a:ext cx="1149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+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362835" y="4288789"/>
            <a:ext cx="273050" cy="264160"/>
          </a:xfrm>
          <a:custGeom>
            <a:avLst/>
            <a:gdLst/>
            <a:ahLst/>
            <a:cxnLst/>
            <a:rect l="l" t="t" r="r" b="b"/>
            <a:pathLst>
              <a:path w="273050" h="264160">
                <a:moveTo>
                  <a:pt x="28320" y="183769"/>
                </a:moveTo>
                <a:lnTo>
                  <a:pt x="0" y="264160"/>
                </a:lnTo>
                <a:lnTo>
                  <a:pt x="81279" y="238633"/>
                </a:lnTo>
                <a:lnTo>
                  <a:pt x="70124" y="227076"/>
                </a:lnTo>
                <a:lnTo>
                  <a:pt x="47497" y="227076"/>
                </a:lnTo>
                <a:lnTo>
                  <a:pt x="43560" y="226949"/>
                </a:lnTo>
                <a:lnTo>
                  <a:pt x="41147" y="224409"/>
                </a:lnTo>
                <a:lnTo>
                  <a:pt x="38607" y="221869"/>
                </a:lnTo>
                <a:lnTo>
                  <a:pt x="38734" y="217932"/>
                </a:lnTo>
                <a:lnTo>
                  <a:pt x="41275" y="215519"/>
                </a:lnTo>
                <a:lnTo>
                  <a:pt x="50425" y="206668"/>
                </a:lnTo>
                <a:lnTo>
                  <a:pt x="28320" y="183769"/>
                </a:lnTo>
                <a:close/>
              </a:path>
              <a:path w="273050" h="264160">
                <a:moveTo>
                  <a:pt x="50425" y="206668"/>
                </a:moveTo>
                <a:lnTo>
                  <a:pt x="41275" y="215519"/>
                </a:lnTo>
                <a:lnTo>
                  <a:pt x="38734" y="217932"/>
                </a:lnTo>
                <a:lnTo>
                  <a:pt x="38607" y="221869"/>
                </a:lnTo>
                <a:lnTo>
                  <a:pt x="41268" y="224536"/>
                </a:lnTo>
                <a:lnTo>
                  <a:pt x="43560" y="226949"/>
                </a:lnTo>
                <a:lnTo>
                  <a:pt x="47497" y="227076"/>
                </a:lnTo>
                <a:lnTo>
                  <a:pt x="50037" y="224536"/>
                </a:lnTo>
                <a:lnTo>
                  <a:pt x="59163" y="215720"/>
                </a:lnTo>
                <a:lnTo>
                  <a:pt x="50425" y="206668"/>
                </a:lnTo>
                <a:close/>
              </a:path>
              <a:path w="273050" h="264160">
                <a:moveTo>
                  <a:pt x="59163" y="215720"/>
                </a:moveTo>
                <a:lnTo>
                  <a:pt x="50037" y="224536"/>
                </a:lnTo>
                <a:lnTo>
                  <a:pt x="47497" y="227076"/>
                </a:lnTo>
                <a:lnTo>
                  <a:pt x="70124" y="227076"/>
                </a:lnTo>
                <a:lnTo>
                  <a:pt x="59163" y="215720"/>
                </a:lnTo>
                <a:close/>
              </a:path>
              <a:path w="273050" h="264160">
                <a:moveTo>
                  <a:pt x="268223" y="0"/>
                </a:moveTo>
                <a:lnTo>
                  <a:pt x="264159" y="0"/>
                </a:lnTo>
                <a:lnTo>
                  <a:pt x="261619" y="2413"/>
                </a:lnTo>
                <a:lnTo>
                  <a:pt x="50425" y="206668"/>
                </a:lnTo>
                <a:lnTo>
                  <a:pt x="59163" y="215720"/>
                </a:lnTo>
                <a:lnTo>
                  <a:pt x="270509" y="11557"/>
                </a:lnTo>
                <a:lnTo>
                  <a:pt x="273050" y="9144"/>
                </a:lnTo>
                <a:lnTo>
                  <a:pt x="273050" y="5080"/>
                </a:lnTo>
                <a:lnTo>
                  <a:pt x="2682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348864" y="4829174"/>
            <a:ext cx="278130" cy="617855"/>
          </a:xfrm>
          <a:custGeom>
            <a:avLst/>
            <a:gdLst/>
            <a:ahLst/>
            <a:cxnLst/>
            <a:rect l="l" t="t" r="r" b="b"/>
            <a:pathLst>
              <a:path w="278130" h="617854">
                <a:moveTo>
                  <a:pt x="40764" y="67301"/>
                </a:moveTo>
                <a:lnTo>
                  <a:pt x="29087" y="72397"/>
                </a:lnTo>
                <a:lnTo>
                  <a:pt x="266065" y="615950"/>
                </a:lnTo>
                <a:lnTo>
                  <a:pt x="269875" y="617474"/>
                </a:lnTo>
                <a:lnTo>
                  <a:pt x="276225" y="614680"/>
                </a:lnTo>
                <a:lnTo>
                  <a:pt x="277749" y="610870"/>
                </a:lnTo>
                <a:lnTo>
                  <a:pt x="40764" y="67301"/>
                </a:lnTo>
                <a:close/>
              </a:path>
              <a:path w="278130" h="617854">
                <a:moveTo>
                  <a:pt x="4445" y="0"/>
                </a:moveTo>
                <a:lnTo>
                  <a:pt x="0" y="85089"/>
                </a:lnTo>
                <a:lnTo>
                  <a:pt x="29087" y="72397"/>
                </a:lnTo>
                <a:lnTo>
                  <a:pt x="22606" y="57531"/>
                </a:lnTo>
                <a:lnTo>
                  <a:pt x="24130" y="53848"/>
                </a:lnTo>
                <a:lnTo>
                  <a:pt x="27305" y="52324"/>
                </a:lnTo>
                <a:lnTo>
                  <a:pt x="30480" y="50926"/>
                </a:lnTo>
                <a:lnTo>
                  <a:pt x="65438" y="50926"/>
                </a:lnTo>
                <a:lnTo>
                  <a:pt x="4445" y="0"/>
                </a:lnTo>
                <a:close/>
              </a:path>
              <a:path w="278130" h="617854">
                <a:moveTo>
                  <a:pt x="30480" y="50926"/>
                </a:moveTo>
                <a:lnTo>
                  <a:pt x="27305" y="52324"/>
                </a:lnTo>
                <a:lnTo>
                  <a:pt x="24130" y="53848"/>
                </a:lnTo>
                <a:lnTo>
                  <a:pt x="22606" y="57531"/>
                </a:lnTo>
                <a:lnTo>
                  <a:pt x="29087" y="72397"/>
                </a:lnTo>
                <a:lnTo>
                  <a:pt x="40764" y="67301"/>
                </a:lnTo>
                <a:lnTo>
                  <a:pt x="34290" y="52450"/>
                </a:lnTo>
                <a:lnTo>
                  <a:pt x="30480" y="50926"/>
                </a:lnTo>
                <a:close/>
              </a:path>
              <a:path w="278130" h="617854">
                <a:moveTo>
                  <a:pt x="65438" y="50926"/>
                </a:moveTo>
                <a:lnTo>
                  <a:pt x="30480" y="50926"/>
                </a:lnTo>
                <a:lnTo>
                  <a:pt x="34290" y="52450"/>
                </a:lnTo>
                <a:lnTo>
                  <a:pt x="40764" y="67301"/>
                </a:lnTo>
                <a:lnTo>
                  <a:pt x="69850" y="54610"/>
                </a:lnTo>
                <a:lnTo>
                  <a:pt x="65438" y="509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105150" y="5295899"/>
            <a:ext cx="381000" cy="2571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191770">
              <a:lnSpc>
                <a:spcPct val="100000"/>
              </a:lnSpc>
              <a:spcBef>
                <a:spcPts val="340"/>
              </a:spcBef>
            </a:pPr>
            <a:r>
              <a:rPr dirty="0" sz="120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805679" y="5067934"/>
            <a:ext cx="466725" cy="304800"/>
          </a:xfrm>
          <a:custGeom>
            <a:avLst/>
            <a:gdLst/>
            <a:ahLst/>
            <a:cxnLst/>
            <a:rect l="l" t="t" r="r" b="b"/>
            <a:pathLst>
              <a:path w="466725" h="304800">
                <a:moveTo>
                  <a:pt x="233299" y="0"/>
                </a:moveTo>
                <a:lnTo>
                  <a:pt x="179827" y="4023"/>
                </a:lnTo>
                <a:lnTo>
                  <a:pt x="130730" y="15484"/>
                </a:lnTo>
                <a:lnTo>
                  <a:pt x="87411" y="33470"/>
                </a:lnTo>
                <a:lnTo>
                  <a:pt x="51275" y="57067"/>
                </a:lnTo>
                <a:lnTo>
                  <a:pt x="23724" y="85363"/>
                </a:lnTo>
                <a:lnTo>
                  <a:pt x="0" y="152400"/>
                </a:lnTo>
                <a:lnTo>
                  <a:pt x="6165" y="187354"/>
                </a:lnTo>
                <a:lnTo>
                  <a:pt x="51275" y="247732"/>
                </a:lnTo>
                <a:lnTo>
                  <a:pt x="87411" y="271329"/>
                </a:lnTo>
                <a:lnTo>
                  <a:pt x="130730" y="289315"/>
                </a:lnTo>
                <a:lnTo>
                  <a:pt x="179827" y="300776"/>
                </a:lnTo>
                <a:lnTo>
                  <a:pt x="233299" y="304800"/>
                </a:lnTo>
                <a:lnTo>
                  <a:pt x="286817" y="300776"/>
                </a:lnTo>
                <a:lnTo>
                  <a:pt x="335948" y="289315"/>
                </a:lnTo>
                <a:lnTo>
                  <a:pt x="379289" y="271329"/>
                </a:lnTo>
                <a:lnTo>
                  <a:pt x="415439" y="247732"/>
                </a:lnTo>
                <a:lnTo>
                  <a:pt x="442997" y="219436"/>
                </a:lnTo>
                <a:lnTo>
                  <a:pt x="466725" y="152400"/>
                </a:lnTo>
                <a:lnTo>
                  <a:pt x="460559" y="117445"/>
                </a:lnTo>
                <a:lnTo>
                  <a:pt x="415439" y="57067"/>
                </a:lnTo>
                <a:lnTo>
                  <a:pt x="379289" y="33470"/>
                </a:lnTo>
                <a:lnTo>
                  <a:pt x="335948" y="15484"/>
                </a:lnTo>
                <a:lnTo>
                  <a:pt x="286817" y="4023"/>
                </a:lnTo>
                <a:lnTo>
                  <a:pt x="2332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805679" y="5067934"/>
            <a:ext cx="466725" cy="304800"/>
          </a:xfrm>
          <a:custGeom>
            <a:avLst/>
            <a:gdLst/>
            <a:ahLst/>
            <a:cxnLst/>
            <a:rect l="l" t="t" r="r" b="b"/>
            <a:pathLst>
              <a:path w="466725" h="304800">
                <a:moveTo>
                  <a:pt x="233299" y="0"/>
                </a:moveTo>
                <a:lnTo>
                  <a:pt x="179827" y="4023"/>
                </a:lnTo>
                <a:lnTo>
                  <a:pt x="130730" y="15484"/>
                </a:lnTo>
                <a:lnTo>
                  <a:pt x="87411" y="33470"/>
                </a:lnTo>
                <a:lnTo>
                  <a:pt x="51275" y="57067"/>
                </a:lnTo>
                <a:lnTo>
                  <a:pt x="23724" y="85363"/>
                </a:lnTo>
                <a:lnTo>
                  <a:pt x="0" y="152400"/>
                </a:lnTo>
                <a:lnTo>
                  <a:pt x="6165" y="187354"/>
                </a:lnTo>
                <a:lnTo>
                  <a:pt x="51275" y="247732"/>
                </a:lnTo>
                <a:lnTo>
                  <a:pt x="87411" y="271329"/>
                </a:lnTo>
                <a:lnTo>
                  <a:pt x="130730" y="289315"/>
                </a:lnTo>
                <a:lnTo>
                  <a:pt x="179827" y="300776"/>
                </a:lnTo>
                <a:lnTo>
                  <a:pt x="233299" y="304800"/>
                </a:lnTo>
                <a:lnTo>
                  <a:pt x="286817" y="300776"/>
                </a:lnTo>
                <a:lnTo>
                  <a:pt x="335948" y="289315"/>
                </a:lnTo>
                <a:lnTo>
                  <a:pt x="379289" y="271329"/>
                </a:lnTo>
                <a:lnTo>
                  <a:pt x="415439" y="247732"/>
                </a:lnTo>
                <a:lnTo>
                  <a:pt x="442997" y="219436"/>
                </a:lnTo>
                <a:lnTo>
                  <a:pt x="466725" y="152400"/>
                </a:lnTo>
                <a:lnTo>
                  <a:pt x="460559" y="117445"/>
                </a:lnTo>
                <a:lnTo>
                  <a:pt x="415439" y="57067"/>
                </a:lnTo>
                <a:lnTo>
                  <a:pt x="379289" y="33470"/>
                </a:lnTo>
                <a:lnTo>
                  <a:pt x="335948" y="15484"/>
                </a:lnTo>
                <a:lnTo>
                  <a:pt x="286817" y="4023"/>
                </a:lnTo>
                <a:lnTo>
                  <a:pt x="23329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5047869" y="512838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368297"/>
            <a:ext cx="741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→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5538" y="1267713"/>
            <a:ext cx="1612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4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4077" y="1510029"/>
            <a:ext cx="6686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Cambria Math"/>
                <a:cs typeface="Cambria Math"/>
              </a:rPr>
              <a:t>(</a:t>
            </a:r>
            <a:r>
              <a:rPr dirty="0" sz="1000" spc="15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06777" y="1509013"/>
            <a:ext cx="643890" cy="0"/>
          </a:xfrm>
          <a:custGeom>
            <a:avLst/>
            <a:gdLst/>
            <a:ahLst/>
            <a:cxnLst/>
            <a:rect l="l" t="t" r="r" b="b"/>
            <a:pathLst>
              <a:path w="643889" h="0">
                <a:moveTo>
                  <a:pt x="0" y="0"/>
                </a:moveTo>
                <a:lnTo>
                  <a:pt x="6434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83538" y="1889506"/>
            <a:ext cx="240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7651" y="1694433"/>
            <a:ext cx="19494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2014473"/>
            <a:ext cx="1819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7698" sz="2100" spc="742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baseline="37698" sz="2100" spc="712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 </a:t>
            </a:r>
            <a:r>
              <a:rPr dirty="0" baseline="37698" sz="2100" spc="-142">
                <a:latin typeface="Cambria Math"/>
                <a:cs typeface="Cambria Math"/>
              </a:rPr>
              <a:t> </a:t>
            </a:r>
            <a:r>
              <a:rPr dirty="0" baseline="37698" sz="2100" spc="555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  </a:t>
            </a:r>
            <a:r>
              <a:rPr dirty="0" baseline="37698" sz="2100" spc="-52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41245" y="2036317"/>
            <a:ext cx="1094740" cy="0"/>
          </a:xfrm>
          <a:custGeom>
            <a:avLst/>
            <a:gdLst/>
            <a:ahLst/>
            <a:cxnLst/>
            <a:rect l="l" t="t" r="r" b="b"/>
            <a:pathLst>
              <a:path w="1094739" h="0">
                <a:moveTo>
                  <a:pt x="0" y="0"/>
                </a:moveTo>
                <a:lnTo>
                  <a:pt x="1094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2325369"/>
            <a:ext cx="3010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Using partial fraction method to find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60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41780" y="2908045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 h="0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2631694"/>
            <a:ext cx="524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endParaRPr baseline="-41666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41856" y="2591155"/>
            <a:ext cx="155575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431165">
              <a:lnSpc>
                <a:spcPct val="100000"/>
              </a:lnSpc>
              <a:spcBef>
                <a:spcPts val="420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446405" algn="l"/>
              </a:tabLst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88845" y="2908045"/>
            <a:ext cx="1094740" cy="0"/>
          </a:xfrm>
          <a:custGeom>
            <a:avLst/>
            <a:gdLst/>
            <a:ahLst/>
            <a:cxnLst/>
            <a:rect l="l" t="t" r="r" b="b"/>
            <a:pathLst>
              <a:path w="1094739" h="0">
                <a:moveTo>
                  <a:pt x="0" y="0"/>
                </a:moveTo>
                <a:lnTo>
                  <a:pt x="1094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898775" y="2767330"/>
            <a:ext cx="1752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41780" y="3464305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 h="0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88845" y="3464305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5" h="0">
                <a:moveTo>
                  <a:pt x="0" y="0"/>
                </a:moveTo>
                <a:lnTo>
                  <a:pt x="5474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29080" y="3187954"/>
            <a:ext cx="16611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5970" algn="l"/>
                <a:tab pos="1530350" algn="l"/>
              </a:tabLst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	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61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41856" y="3442842"/>
            <a:ext cx="1767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6405" algn="l"/>
                <a:tab pos="1205865" algn="l"/>
              </a:tabLst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	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48179" y="3464305"/>
            <a:ext cx="547370" cy="0"/>
          </a:xfrm>
          <a:custGeom>
            <a:avLst/>
            <a:gdLst/>
            <a:ahLst/>
            <a:cxnLst/>
            <a:rect l="l" t="t" r="r" b="b"/>
            <a:pathLst>
              <a:path w="547369" h="0">
                <a:moveTo>
                  <a:pt x="0" y="0"/>
                </a:moveTo>
                <a:lnTo>
                  <a:pt x="5471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263267" y="3323589"/>
            <a:ext cx="9829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819785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	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292730" y="549313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86248" y="549313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15329" y="549313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958850" y="3656812"/>
            <a:ext cx="4942840" cy="229933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82880">
              <a:lnSpc>
                <a:spcPct val="100000"/>
              </a:lnSpc>
              <a:spcBef>
                <a:spcPts val="880"/>
              </a:spcBef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82880">
              <a:lnSpc>
                <a:spcPct val="100000"/>
              </a:lnSpc>
              <a:spcBef>
                <a:spcPts val="780"/>
              </a:spcBef>
              <a:tabLst>
                <a:tab pos="1107440" algn="l"/>
              </a:tabLst>
            </a:pP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400" spc="-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5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6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1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(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Subtract </a:t>
            </a:r>
            <a:r>
              <a:rPr dirty="0" sz="1400">
                <a:latin typeface="Times New Roman"/>
                <a:cs typeface="Times New Roman"/>
              </a:rPr>
              <a:t>eq. </a:t>
            </a:r>
            <a:r>
              <a:rPr dirty="0" sz="1400" spc="-5">
                <a:latin typeface="Times New Roman"/>
                <a:cs typeface="Times New Roman"/>
              </a:rPr>
              <a:t>(18) from </a:t>
            </a:r>
            <a:r>
              <a:rPr dirty="0" sz="1400">
                <a:latin typeface="Times New Roman"/>
                <a:cs typeface="Times New Roman"/>
              </a:rPr>
              <a:t>(17)</a:t>
            </a:r>
            <a:r>
              <a:rPr dirty="0" sz="1400" spc="-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  <a:spcBef>
                <a:spcPts val="805"/>
              </a:spcBef>
              <a:tabLst>
                <a:tab pos="1151890" algn="l"/>
              </a:tabLst>
            </a:pP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2863215">
              <a:lnSpc>
                <a:spcPct val="100000"/>
              </a:lnSpc>
              <a:spcBef>
                <a:spcPts val="790"/>
              </a:spcBef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400" spc="-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7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6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1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(   </a:t>
            </a:r>
            <a:r>
              <a:rPr dirty="0" u="sng" sz="1400" spc="2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82880">
              <a:lnSpc>
                <a:spcPct val="100000"/>
              </a:lnSpc>
              <a:spcBef>
                <a:spcPts val="109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substituting in eq. (17)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  <a:p>
            <a:pPr marL="1333500">
              <a:lnSpc>
                <a:spcPct val="100000"/>
              </a:lnSpc>
              <a:spcBef>
                <a:spcPts val="430"/>
              </a:spcBef>
              <a:tabLst>
                <a:tab pos="3827145" algn="l"/>
                <a:tab pos="485584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82880">
              <a:lnSpc>
                <a:spcPct val="100000"/>
              </a:lnSpc>
              <a:spcBef>
                <a:spcPts val="710"/>
              </a:spcBef>
            </a:pPr>
            <a:r>
              <a:rPr dirty="0" sz="1400" spc="-5">
                <a:latin typeface="Times New Roman"/>
                <a:cs typeface="Times New Roman"/>
              </a:rPr>
              <a:t>Now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6145148"/>
            <a:ext cx="3429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141780" y="6421500"/>
            <a:ext cx="315595" cy="0"/>
          </a:xfrm>
          <a:custGeom>
            <a:avLst/>
            <a:gdLst/>
            <a:ahLst/>
            <a:cxnLst/>
            <a:rect l="l" t="t" r="r" b="b"/>
            <a:pathLst>
              <a:path w="315594" h="0">
                <a:moveTo>
                  <a:pt x="0" y="0"/>
                </a:moveTo>
                <a:lnTo>
                  <a:pt x="3154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881885" y="6004940"/>
            <a:ext cx="92075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808355" algn="l"/>
              </a:tabLst>
            </a:pP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41856" y="6399656"/>
            <a:ext cx="1785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6405" algn="l"/>
                <a:tab pos="1224280" algn="l"/>
              </a:tabLst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	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94789" y="6200012"/>
            <a:ext cx="178625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399415" algn="l"/>
                <a:tab pos="741045" algn="l"/>
                <a:tab pos="1195070" algn="l"/>
                <a:tab pos="1536700" algn="l"/>
              </a:tabLst>
            </a:pPr>
            <a:r>
              <a:rPr dirty="0" baseline="-25793" sz="2100" spc="1110">
                <a:latin typeface="Cambria Math"/>
                <a:cs typeface="Cambria Math"/>
              </a:rPr>
              <a:t> </a:t>
            </a:r>
            <a:r>
              <a:rPr dirty="0" baseline="-25793" sz="2100" spc="104"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-25793" sz="2100" spc="1110">
                <a:latin typeface="Cambria Math"/>
                <a:cs typeface="Cambria Math"/>
              </a:rPr>
              <a:t> </a:t>
            </a:r>
            <a:r>
              <a:rPr dirty="0" baseline="-25793" sz="2100" spc="-7"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baseline="-25793" sz="2100" spc="1297">
                <a:latin typeface="Cambria Math"/>
                <a:cs typeface="Cambria Math"/>
              </a:rPr>
              <a:t> 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25498" y="6687692"/>
            <a:ext cx="101473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786765" algn="l"/>
              </a:tabLst>
            </a:pP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-33730" sz="2100" spc="487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	</a:t>
            </a: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-33730" sz="2100" spc="555">
                <a:latin typeface="Cambria Math"/>
                <a:cs typeface="Cambria Math"/>
              </a:rPr>
              <a:t> 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12489" y="682790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25189" y="710425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589145" y="682790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76145" y="7082408"/>
            <a:ext cx="3037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71525" algn="l"/>
                <a:tab pos="2248535" algn="l"/>
                <a:tab pos="2925445" algn="l"/>
              </a:tabLst>
            </a:pP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01845" y="710425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129080" y="6963536"/>
            <a:ext cx="40773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6805" algn="l"/>
                <a:tab pos="1865630" algn="l"/>
                <a:tab pos="2923540" algn="l"/>
                <a:tab pos="3600450" algn="l"/>
              </a:tabLst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u="sng" baseline="25793" sz="2100" spc="3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dirty="0" u="sng" baseline="25793" sz="2100" spc="3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 spc="15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29080" y="7281138"/>
            <a:ext cx="3610610" cy="127127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algn="ctr" marR="8128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16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Solve </a:t>
            </a:r>
            <a:r>
              <a:rPr dirty="0" sz="1400" spc="-5">
                <a:latin typeface="Times New Roman"/>
                <a:cs typeface="Times New Roman"/>
              </a:rPr>
              <a:t>the following difference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-11904" sz="2100" spc="89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02048" y="8721090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29080" y="8629650"/>
            <a:ext cx="45015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1" sz="2100" spc="22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r>
              <a:rPr dirty="0" sz="1400" spc="-10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29080" y="8890772"/>
            <a:ext cx="2679700" cy="713105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algn="ctr" marL="946150">
              <a:lnSpc>
                <a:spcPct val="100000"/>
              </a:lnSpc>
              <a:spcBef>
                <a:spcPts val="439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21825" sz="2100" spc="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21825" sz="2100" spc="7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algn="ctr" marL="949325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4358005" cy="1315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1731645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561340">
              <a:lnSpc>
                <a:spcPct val="100000"/>
              </a:lnSpc>
              <a:spcBef>
                <a:spcPts val="1585"/>
              </a:spcBef>
            </a:pPr>
            <a:r>
              <a:rPr dirty="0" sz="1400" spc="-5">
                <a:latin typeface="Times New Roman"/>
                <a:cs typeface="Times New Roman"/>
              </a:rPr>
              <a:t>And since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561340">
              <a:lnSpc>
                <a:spcPct val="100000"/>
              </a:lnSpc>
              <a:spcBef>
                <a:spcPts val="81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836775"/>
            <a:ext cx="4344035" cy="953769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initial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conditions</a:t>
            </a:r>
            <a:endParaRPr sz="14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805"/>
              </a:spcBef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2938018"/>
            <a:ext cx="559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2345" y="2761844"/>
            <a:ext cx="81216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65045" y="3078733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6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3392169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5938" y="3338829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42364" y="3532885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27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90595" y="3532885"/>
            <a:ext cx="259715" cy="0"/>
          </a:xfrm>
          <a:custGeom>
            <a:avLst/>
            <a:gdLst/>
            <a:ahLst/>
            <a:cxnLst/>
            <a:rect l="l" t="t" r="r" b="b"/>
            <a:pathLst>
              <a:path w="259714" h="0">
                <a:moveTo>
                  <a:pt x="0" y="0"/>
                </a:moveTo>
                <a:lnTo>
                  <a:pt x="2593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81577" y="3532885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956561" y="3392169"/>
            <a:ext cx="2550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4110" algn="l"/>
              </a:tabLst>
            </a:pPr>
            <a:r>
              <a:rPr dirty="0" sz="1400" spc="-5">
                <a:latin typeface="Times New Roman"/>
                <a:cs typeface="Times New Roman"/>
              </a:rPr>
              <a:t>using partial fraction </a:t>
            </a:r>
            <a:r>
              <a:rPr dirty="0" baseline="33730" sz="2100" spc="-7">
                <a:latin typeface="Times New Roman"/>
                <a:cs typeface="Times New Roman"/>
              </a:rPr>
              <a:t>  </a:t>
            </a:r>
            <a:r>
              <a:rPr dirty="0" baseline="47222" sz="1500" spc="-22">
                <a:latin typeface="Cambria Math"/>
                <a:cs typeface="Cambria Math"/>
              </a:rPr>
              <a:t>( </a:t>
            </a:r>
            <a:r>
              <a:rPr dirty="0" baseline="47222" sz="1500" spc="7">
                <a:latin typeface="Cambria Math"/>
                <a:cs typeface="Cambria Math"/>
              </a:rPr>
              <a:t> </a:t>
            </a:r>
            <a:r>
              <a:rPr dirty="0" baseline="47222" sz="1500" spc="-7">
                <a:latin typeface="Cambria Math"/>
                <a:cs typeface="Cambria Math"/>
              </a:rPr>
              <a:t>) </a:t>
            </a:r>
            <a:r>
              <a:rPr dirty="0" baseline="47222" sz="1500" spc="-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96892" y="3338829"/>
            <a:ext cx="6997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00710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29664" y="3534283"/>
            <a:ext cx="36982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55215" algn="l"/>
                <a:tab pos="2751455" algn="l"/>
                <a:tab pos="3342640" algn="l"/>
              </a:tabLst>
            </a:pPr>
            <a:r>
              <a:rPr dirty="0" sz="1000" spc="-15">
                <a:latin typeface="Cambria Math"/>
                <a:cs typeface="Cambria Math"/>
              </a:rPr>
              <a:t>(         </a:t>
            </a:r>
            <a:r>
              <a:rPr dirty="0" sz="1000" spc="-5">
                <a:latin typeface="Cambria Math"/>
                <a:cs typeface="Cambria Math"/>
              </a:rPr>
              <a:t>)(       </a:t>
            </a:r>
            <a:r>
              <a:rPr dirty="0" sz="1000" spc="125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		</a:t>
            </a:r>
            <a:r>
              <a:rPr dirty="0" sz="1000" spc="-15">
                <a:latin typeface="Cambria Math"/>
                <a:cs typeface="Cambria Math"/>
              </a:rPr>
              <a:t>(        </a:t>
            </a:r>
            <a:r>
              <a:rPr dirty="0" sz="1000" spc="-5">
                <a:latin typeface="Cambria Math"/>
                <a:cs typeface="Cambria Math"/>
              </a:rPr>
              <a:t> )	</a:t>
            </a:r>
            <a:r>
              <a:rPr dirty="0" sz="1000">
                <a:latin typeface="Cambria Math"/>
                <a:cs typeface="Cambria Math"/>
              </a:rPr>
              <a:t>(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72889" y="3532885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92730" y="5209666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86248" y="5209666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15329" y="5215763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58850" y="3685769"/>
            <a:ext cx="5035550" cy="198564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82880">
              <a:lnSpc>
                <a:spcPct val="100000"/>
              </a:lnSpc>
              <a:spcBef>
                <a:spcPts val="880"/>
              </a:spcBef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340995">
              <a:lnSpc>
                <a:spcPct val="100000"/>
              </a:lnSpc>
              <a:spcBef>
                <a:spcPts val="780"/>
              </a:spcBef>
              <a:tabLst>
                <a:tab pos="1264920" algn="l"/>
              </a:tabLst>
            </a:pP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2188210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400" spc="-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7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6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1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(   </a:t>
            </a:r>
            <a:r>
              <a:rPr dirty="0" u="sng" sz="1400" spc="30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by adding </a:t>
            </a:r>
            <a:r>
              <a:rPr dirty="0" sz="1400" spc="-5">
                <a:latin typeface="Times New Roman"/>
                <a:cs typeface="Times New Roman"/>
              </a:rPr>
              <a:t>eq. (18) and (17)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  <a:spcBef>
                <a:spcPts val="815"/>
              </a:spcBef>
              <a:tabLst>
                <a:tab pos="92456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82880">
              <a:lnSpc>
                <a:spcPct val="100000"/>
              </a:lnSpc>
              <a:spcBef>
                <a:spcPts val="109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substituting in eq. </a:t>
            </a:r>
            <a:r>
              <a:rPr dirty="0" sz="1400">
                <a:latin typeface="Times New Roman"/>
                <a:cs typeface="Times New Roman"/>
              </a:rPr>
              <a:t>(19)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757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  <a:p>
            <a:pPr marL="1333500">
              <a:lnSpc>
                <a:spcPct val="100000"/>
              </a:lnSpc>
              <a:spcBef>
                <a:spcPts val="430"/>
              </a:spcBef>
              <a:tabLst>
                <a:tab pos="3827145" algn="l"/>
                <a:tab pos="490156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82880">
              <a:lnSpc>
                <a:spcPct val="100000"/>
              </a:lnSpc>
              <a:spcBef>
                <a:spcPts val="700"/>
              </a:spcBef>
            </a:pPr>
            <a:r>
              <a:rPr dirty="0" sz="1400" spc="-5">
                <a:latin typeface="Times New Roman"/>
                <a:cs typeface="Times New Roman"/>
              </a:rPr>
              <a:t>Now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141780" y="6138036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5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828545" y="5721222"/>
            <a:ext cx="98742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875030" algn="l"/>
              </a:tabLst>
            </a:pP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73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5821147"/>
            <a:ext cx="1910714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endParaRPr baseline="1984" sz="2100">
              <a:latin typeface="Cambria Math"/>
              <a:cs typeface="Cambria Math"/>
            </a:endParaRPr>
          </a:p>
          <a:p>
            <a:pPr marL="132715">
              <a:lnSpc>
                <a:spcPct val="100000"/>
              </a:lnSpc>
              <a:spcBef>
                <a:spcPts val="325"/>
              </a:spcBef>
              <a:tabLst>
                <a:tab pos="573405" algn="l"/>
                <a:tab pos="1350645" algn="l"/>
              </a:tabLst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	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06982" y="5916548"/>
            <a:ext cx="178816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399415" algn="l"/>
                <a:tab pos="742315" algn="l"/>
                <a:tab pos="1196975" algn="l"/>
                <a:tab pos="1537970" algn="l"/>
              </a:tabLst>
            </a:pPr>
            <a:r>
              <a:rPr dirty="0" baseline="-25793" sz="2100" spc="1110">
                <a:latin typeface="Cambria Math"/>
                <a:cs typeface="Cambria Math"/>
              </a:rPr>
              <a:t> </a:t>
            </a:r>
            <a:r>
              <a:rPr dirty="0" baseline="-25793" sz="2100" spc="120"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-25793" sz="2100" spc="1110">
                <a:latin typeface="Cambria Math"/>
                <a:cs typeface="Cambria Math"/>
              </a:rPr>
              <a:t> </a:t>
            </a:r>
            <a:r>
              <a:rPr dirty="0" baseline="-25793" sz="2100" spc="-7"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baseline="-25793" sz="2100" spc="1297">
                <a:latin typeface="Cambria Math"/>
                <a:cs typeface="Cambria Math"/>
              </a:rPr>
              <a:t> 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02561" y="668058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29080" y="6539865"/>
            <a:ext cx="7772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41666" sz="2100" spc="15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893061" y="6680580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5" h="0">
                <a:moveTo>
                  <a:pt x="0" y="0"/>
                </a:moveTo>
                <a:lnTo>
                  <a:pt x="5474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133345" y="6404228"/>
            <a:ext cx="84709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747395" algn="l"/>
              </a:tabLst>
            </a:pP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	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52395" y="6680580"/>
            <a:ext cx="547370" cy="0"/>
          </a:xfrm>
          <a:custGeom>
            <a:avLst/>
            <a:gdLst/>
            <a:ahLst/>
            <a:cxnLst/>
            <a:rect l="l" t="t" r="r" b="b"/>
            <a:pathLst>
              <a:path w="547369" h="0">
                <a:moveTo>
                  <a:pt x="0" y="0"/>
                </a:moveTo>
                <a:lnTo>
                  <a:pt x="5471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689861" y="6658736"/>
            <a:ext cx="26123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62025" algn="l"/>
                <a:tab pos="249999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</a:t>
            </a:r>
            <a:r>
              <a:rPr dirty="0" sz="1400" spc="2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190365" y="668058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467482" y="6539865"/>
            <a:ext cx="30105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31520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	</a:t>
            </a:r>
            <a:r>
              <a:rPr dirty="0" sz="1400" spc="25">
                <a:latin typeface="Cambria Math"/>
                <a:cs typeface="Cambria Math"/>
              </a:rPr>
              <a:t>-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41666" sz="2100" spc="3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,(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baseline="19841" sz="2100" spc="27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6957441"/>
            <a:ext cx="38354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17</a:t>
            </a:r>
            <a:r>
              <a:rPr dirty="0" sz="1400" spc="-5">
                <a:latin typeface="Times New Roman"/>
                <a:cs typeface="Times New Roman"/>
              </a:rPr>
              <a:t>/ for the </a:t>
            </a:r>
            <a:r>
              <a:rPr dirty="0" sz="1400" spc="-10">
                <a:latin typeface="Times New Roman"/>
                <a:cs typeface="Times New Roman"/>
              </a:rPr>
              <a:t>following </a:t>
            </a:r>
            <a:r>
              <a:rPr dirty="0" sz="1400" spc="-5">
                <a:latin typeface="Times New Roman"/>
                <a:cs typeface="Times New Roman"/>
              </a:rPr>
              <a:t>Z-T, find the system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7385684"/>
            <a:ext cx="524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15770" y="7209510"/>
            <a:ext cx="911225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28470" y="7526400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 h="0">
                <a:moveTo>
                  <a:pt x="0" y="0"/>
                </a:moveTo>
                <a:lnTo>
                  <a:pt x="8857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129080" y="7775828"/>
            <a:ext cx="313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8205596"/>
            <a:ext cx="524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15770" y="8029041"/>
            <a:ext cx="911225" cy="53530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728470" y="8346313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 h="0">
                <a:moveTo>
                  <a:pt x="0" y="0"/>
                </a:moveTo>
                <a:lnTo>
                  <a:pt x="8857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129080" y="8718041"/>
            <a:ext cx="524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15770" y="8541866"/>
            <a:ext cx="996950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6985">
              <a:lnSpc>
                <a:spcPct val="100000"/>
              </a:lnSpc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728470" y="8858757"/>
            <a:ext cx="977265" cy="0"/>
          </a:xfrm>
          <a:custGeom>
            <a:avLst/>
            <a:gdLst/>
            <a:ahLst/>
            <a:cxnLst/>
            <a:rect l="l" t="t" r="r" b="b"/>
            <a:pathLst>
              <a:path w="977264" h="0">
                <a:moveTo>
                  <a:pt x="0" y="0"/>
                </a:moveTo>
                <a:lnTo>
                  <a:pt x="977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129080" y="9020454"/>
            <a:ext cx="3054350" cy="650240"/>
          </a:xfrm>
          <a:prstGeom prst="rect">
            <a:avLst/>
          </a:prstGeom>
        </p:spPr>
        <p:txBody>
          <a:bodyPr wrap="square" lIns="0" tIns="1111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63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25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993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789940">
              <a:lnSpc>
                <a:spcPct val="100000"/>
              </a:lnSpc>
              <a:spcBef>
                <a:spcPts val="1550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Linear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03018"/>
            <a:ext cx="5305425" cy="9569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176530">
              <a:lnSpc>
                <a:spcPct val="1454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class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linear systems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defined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principle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superposition. 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25">
                <a:latin typeface="Cambria Math"/>
                <a:cs typeface="Cambria Math"/>
              </a:rPr>
              <a:t>-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>
                <a:latin typeface="Cambria Math"/>
                <a:cs typeface="Cambria Math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responses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system when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5">
                <a:latin typeface="Cambria Math"/>
                <a:cs typeface="Cambria Math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and</a:t>
            </a:r>
            <a:r>
              <a:rPr dirty="0" baseline="-11904" sz="2100" spc="7">
                <a:latin typeface="Times New Roman"/>
                <a:cs typeface="Times New Roman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 </a:t>
            </a:r>
            <a:r>
              <a:rPr dirty="0" sz="1400">
                <a:latin typeface="Times New Roman"/>
                <a:cs typeface="Times New Roman"/>
              </a:rPr>
              <a:t>are  the </a:t>
            </a:r>
            <a:r>
              <a:rPr dirty="0" sz="1400" spc="-5">
                <a:latin typeface="Times New Roman"/>
                <a:cs typeface="Times New Roman"/>
              </a:rPr>
              <a:t>respective inputs, then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system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linear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only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6600" y="2798444"/>
            <a:ext cx="781050" cy="2952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350"/>
              </a:spcBef>
            </a:pPr>
            <a:r>
              <a:rPr dirty="0" sz="1400" spc="-5">
                <a:latin typeface="Calibri"/>
                <a:cs typeface="Calibri"/>
              </a:rPr>
              <a:t>System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98700" y="2903219"/>
            <a:ext cx="977900" cy="76200"/>
          </a:xfrm>
          <a:custGeom>
            <a:avLst/>
            <a:gdLst/>
            <a:ahLst/>
            <a:cxnLst/>
            <a:rect l="l" t="t" r="r" b="b"/>
            <a:pathLst>
              <a:path w="977900" h="76200">
                <a:moveTo>
                  <a:pt x="901700" y="0"/>
                </a:moveTo>
                <a:lnTo>
                  <a:pt x="901700" y="76200"/>
                </a:lnTo>
                <a:lnTo>
                  <a:pt x="965200" y="44450"/>
                </a:lnTo>
                <a:lnTo>
                  <a:pt x="917956" y="44450"/>
                </a:lnTo>
                <a:lnTo>
                  <a:pt x="920750" y="41656"/>
                </a:lnTo>
                <a:lnTo>
                  <a:pt x="920750" y="34544"/>
                </a:lnTo>
                <a:lnTo>
                  <a:pt x="917956" y="31750"/>
                </a:lnTo>
                <a:lnTo>
                  <a:pt x="965200" y="31750"/>
                </a:lnTo>
                <a:lnTo>
                  <a:pt x="901700" y="0"/>
                </a:lnTo>
                <a:close/>
              </a:path>
              <a:path w="977900" h="76200">
                <a:moveTo>
                  <a:pt x="90170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901700" y="44450"/>
                </a:lnTo>
                <a:lnTo>
                  <a:pt x="901700" y="31750"/>
                </a:lnTo>
                <a:close/>
              </a:path>
              <a:path w="977900" h="76200">
                <a:moveTo>
                  <a:pt x="965200" y="31750"/>
                </a:moveTo>
                <a:lnTo>
                  <a:pt x="917956" y="31750"/>
                </a:lnTo>
                <a:lnTo>
                  <a:pt x="920750" y="34544"/>
                </a:lnTo>
                <a:lnTo>
                  <a:pt x="920750" y="41656"/>
                </a:lnTo>
                <a:lnTo>
                  <a:pt x="917956" y="44450"/>
                </a:lnTo>
                <a:lnTo>
                  <a:pt x="965200" y="44450"/>
                </a:lnTo>
                <a:lnTo>
                  <a:pt x="977900" y="38100"/>
                </a:lnTo>
                <a:lnTo>
                  <a:pt x="9652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60825" y="2912744"/>
            <a:ext cx="977900" cy="76200"/>
          </a:xfrm>
          <a:custGeom>
            <a:avLst/>
            <a:gdLst/>
            <a:ahLst/>
            <a:cxnLst/>
            <a:rect l="l" t="t" r="r" b="b"/>
            <a:pathLst>
              <a:path w="977900" h="76200">
                <a:moveTo>
                  <a:pt x="901700" y="0"/>
                </a:moveTo>
                <a:lnTo>
                  <a:pt x="901700" y="76200"/>
                </a:lnTo>
                <a:lnTo>
                  <a:pt x="965200" y="44450"/>
                </a:lnTo>
                <a:lnTo>
                  <a:pt x="917955" y="44450"/>
                </a:lnTo>
                <a:lnTo>
                  <a:pt x="920750" y="41656"/>
                </a:lnTo>
                <a:lnTo>
                  <a:pt x="920750" y="34544"/>
                </a:lnTo>
                <a:lnTo>
                  <a:pt x="917955" y="31750"/>
                </a:lnTo>
                <a:lnTo>
                  <a:pt x="965200" y="31750"/>
                </a:lnTo>
                <a:lnTo>
                  <a:pt x="901700" y="0"/>
                </a:lnTo>
                <a:close/>
              </a:path>
              <a:path w="977900" h="76200">
                <a:moveTo>
                  <a:pt x="90170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901700" y="44450"/>
                </a:lnTo>
                <a:lnTo>
                  <a:pt x="901700" y="31750"/>
                </a:lnTo>
                <a:close/>
              </a:path>
              <a:path w="977900" h="76200">
                <a:moveTo>
                  <a:pt x="965200" y="31750"/>
                </a:moveTo>
                <a:lnTo>
                  <a:pt x="917955" y="31750"/>
                </a:lnTo>
                <a:lnTo>
                  <a:pt x="920750" y="34544"/>
                </a:lnTo>
                <a:lnTo>
                  <a:pt x="920750" y="41656"/>
                </a:lnTo>
                <a:lnTo>
                  <a:pt x="917955" y="44450"/>
                </a:lnTo>
                <a:lnTo>
                  <a:pt x="965200" y="44450"/>
                </a:lnTo>
                <a:lnTo>
                  <a:pt x="977900" y="38100"/>
                </a:lnTo>
                <a:lnTo>
                  <a:pt x="9652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05050" y="2607944"/>
            <a:ext cx="495300" cy="323850"/>
          </a:xfrm>
          <a:custGeom>
            <a:avLst/>
            <a:gdLst/>
            <a:ahLst/>
            <a:cxnLst/>
            <a:rect l="l" t="t" r="r" b="b"/>
            <a:pathLst>
              <a:path w="495300" h="323850">
                <a:moveTo>
                  <a:pt x="0" y="323850"/>
                </a:moveTo>
                <a:lnTo>
                  <a:pt x="495300" y="323850"/>
                </a:lnTo>
                <a:lnTo>
                  <a:pt x="495300" y="0"/>
                </a:lnTo>
                <a:lnTo>
                  <a:pt x="0" y="0"/>
                </a:lnTo>
                <a:lnTo>
                  <a:pt x="0" y="3238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05050" y="2607944"/>
            <a:ext cx="495300" cy="323850"/>
          </a:xfrm>
          <a:custGeom>
            <a:avLst/>
            <a:gdLst/>
            <a:ahLst/>
            <a:cxnLst/>
            <a:rect l="l" t="t" r="r" b="b"/>
            <a:pathLst>
              <a:path w="495300" h="323850">
                <a:moveTo>
                  <a:pt x="0" y="323850"/>
                </a:moveTo>
                <a:lnTo>
                  <a:pt x="495300" y="323850"/>
                </a:lnTo>
                <a:lnTo>
                  <a:pt x="495300" y="0"/>
                </a:lnTo>
                <a:lnTo>
                  <a:pt x="0" y="0"/>
                </a:lnTo>
                <a:lnTo>
                  <a:pt x="0" y="32385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389758" y="2634742"/>
            <a:ext cx="4248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85513" y="2596642"/>
            <a:ext cx="426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86125" y="3246119"/>
            <a:ext cx="781050" cy="2952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130810">
              <a:lnSpc>
                <a:spcPct val="100000"/>
              </a:lnSpc>
              <a:spcBef>
                <a:spcPts val="340"/>
              </a:spcBef>
            </a:pPr>
            <a:r>
              <a:rPr dirty="0" sz="1400" spc="-5">
                <a:latin typeface="Calibri"/>
                <a:cs typeface="Calibri"/>
              </a:rPr>
              <a:t>System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08225" y="3350894"/>
            <a:ext cx="977900" cy="76200"/>
          </a:xfrm>
          <a:custGeom>
            <a:avLst/>
            <a:gdLst/>
            <a:ahLst/>
            <a:cxnLst/>
            <a:rect l="l" t="t" r="r" b="b"/>
            <a:pathLst>
              <a:path w="977900" h="76200">
                <a:moveTo>
                  <a:pt x="901700" y="0"/>
                </a:moveTo>
                <a:lnTo>
                  <a:pt x="901700" y="76200"/>
                </a:lnTo>
                <a:lnTo>
                  <a:pt x="965200" y="44450"/>
                </a:lnTo>
                <a:lnTo>
                  <a:pt x="917956" y="44450"/>
                </a:lnTo>
                <a:lnTo>
                  <a:pt x="920750" y="41656"/>
                </a:lnTo>
                <a:lnTo>
                  <a:pt x="920750" y="34544"/>
                </a:lnTo>
                <a:lnTo>
                  <a:pt x="917956" y="31750"/>
                </a:lnTo>
                <a:lnTo>
                  <a:pt x="965200" y="31750"/>
                </a:lnTo>
                <a:lnTo>
                  <a:pt x="901700" y="0"/>
                </a:lnTo>
                <a:close/>
              </a:path>
              <a:path w="977900" h="76200">
                <a:moveTo>
                  <a:pt x="90170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901700" y="44450"/>
                </a:lnTo>
                <a:lnTo>
                  <a:pt x="901700" y="31750"/>
                </a:lnTo>
                <a:close/>
              </a:path>
              <a:path w="977900" h="76200">
                <a:moveTo>
                  <a:pt x="965200" y="31750"/>
                </a:moveTo>
                <a:lnTo>
                  <a:pt x="917956" y="31750"/>
                </a:lnTo>
                <a:lnTo>
                  <a:pt x="920750" y="34544"/>
                </a:lnTo>
                <a:lnTo>
                  <a:pt x="920750" y="41656"/>
                </a:lnTo>
                <a:lnTo>
                  <a:pt x="917956" y="44450"/>
                </a:lnTo>
                <a:lnTo>
                  <a:pt x="965200" y="44450"/>
                </a:lnTo>
                <a:lnTo>
                  <a:pt x="977900" y="38100"/>
                </a:lnTo>
                <a:lnTo>
                  <a:pt x="9652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070350" y="3360419"/>
            <a:ext cx="977900" cy="76200"/>
          </a:xfrm>
          <a:custGeom>
            <a:avLst/>
            <a:gdLst/>
            <a:ahLst/>
            <a:cxnLst/>
            <a:rect l="l" t="t" r="r" b="b"/>
            <a:pathLst>
              <a:path w="977900" h="76200">
                <a:moveTo>
                  <a:pt x="901700" y="0"/>
                </a:moveTo>
                <a:lnTo>
                  <a:pt x="901700" y="76200"/>
                </a:lnTo>
                <a:lnTo>
                  <a:pt x="965200" y="44450"/>
                </a:lnTo>
                <a:lnTo>
                  <a:pt x="917955" y="44450"/>
                </a:lnTo>
                <a:lnTo>
                  <a:pt x="920750" y="41656"/>
                </a:lnTo>
                <a:lnTo>
                  <a:pt x="920750" y="34544"/>
                </a:lnTo>
                <a:lnTo>
                  <a:pt x="917955" y="31750"/>
                </a:lnTo>
                <a:lnTo>
                  <a:pt x="965200" y="31750"/>
                </a:lnTo>
                <a:lnTo>
                  <a:pt x="901700" y="0"/>
                </a:lnTo>
                <a:close/>
              </a:path>
              <a:path w="977900" h="76200">
                <a:moveTo>
                  <a:pt x="90170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901700" y="44450"/>
                </a:lnTo>
                <a:lnTo>
                  <a:pt x="901700" y="31750"/>
                </a:lnTo>
                <a:close/>
              </a:path>
              <a:path w="977900" h="76200">
                <a:moveTo>
                  <a:pt x="965200" y="31750"/>
                </a:moveTo>
                <a:lnTo>
                  <a:pt x="917955" y="31750"/>
                </a:lnTo>
                <a:lnTo>
                  <a:pt x="920750" y="34544"/>
                </a:lnTo>
                <a:lnTo>
                  <a:pt x="920750" y="41656"/>
                </a:lnTo>
                <a:lnTo>
                  <a:pt x="917955" y="44450"/>
                </a:lnTo>
                <a:lnTo>
                  <a:pt x="965200" y="44450"/>
                </a:lnTo>
                <a:lnTo>
                  <a:pt x="977900" y="38100"/>
                </a:lnTo>
                <a:lnTo>
                  <a:pt x="9652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14575" y="3055619"/>
            <a:ext cx="495300" cy="323850"/>
          </a:xfrm>
          <a:custGeom>
            <a:avLst/>
            <a:gdLst/>
            <a:ahLst/>
            <a:cxnLst/>
            <a:rect l="l" t="t" r="r" b="b"/>
            <a:pathLst>
              <a:path w="495300" h="323850">
                <a:moveTo>
                  <a:pt x="0" y="323850"/>
                </a:moveTo>
                <a:lnTo>
                  <a:pt x="495300" y="323850"/>
                </a:lnTo>
                <a:lnTo>
                  <a:pt x="495300" y="0"/>
                </a:lnTo>
                <a:lnTo>
                  <a:pt x="0" y="0"/>
                </a:lnTo>
                <a:lnTo>
                  <a:pt x="0" y="3238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14575" y="3055619"/>
            <a:ext cx="495300" cy="323850"/>
          </a:xfrm>
          <a:custGeom>
            <a:avLst/>
            <a:gdLst/>
            <a:ahLst/>
            <a:cxnLst/>
            <a:rect l="l" t="t" r="r" b="b"/>
            <a:pathLst>
              <a:path w="495300" h="323850">
                <a:moveTo>
                  <a:pt x="0" y="323850"/>
                </a:moveTo>
                <a:lnTo>
                  <a:pt x="495300" y="323850"/>
                </a:lnTo>
                <a:lnTo>
                  <a:pt x="495300" y="0"/>
                </a:lnTo>
                <a:lnTo>
                  <a:pt x="0" y="0"/>
                </a:lnTo>
                <a:lnTo>
                  <a:pt x="0" y="32385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398902" y="3081273"/>
            <a:ext cx="42925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94657" y="3043173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95650" y="3722369"/>
            <a:ext cx="781050" cy="2952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130810">
              <a:lnSpc>
                <a:spcPct val="100000"/>
              </a:lnSpc>
              <a:spcBef>
                <a:spcPts val="350"/>
              </a:spcBef>
            </a:pPr>
            <a:r>
              <a:rPr dirty="0" sz="1400" spc="-5">
                <a:latin typeface="Calibri"/>
                <a:cs typeface="Calibri"/>
              </a:rPr>
              <a:t>System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17750" y="3827144"/>
            <a:ext cx="977900" cy="76200"/>
          </a:xfrm>
          <a:custGeom>
            <a:avLst/>
            <a:gdLst/>
            <a:ahLst/>
            <a:cxnLst/>
            <a:rect l="l" t="t" r="r" b="b"/>
            <a:pathLst>
              <a:path w="977900" h="76200">
                <a:moveTo>
                  <a:pt x="901700" y="0"/>
                </a:moveTo>
                <a:lnTo>
                  <a:pt x="901700" y="76200"/>
                </a:lnTo>
                <a:lnTo>
                  <a:pt x="965200" y="44450"/>
                </a:lnTo>
                <a:lnTo>
                  <a:pt x="917956" y="44450"/>
                </a:lnTo>
                <a:lnTo>
                  <a:pt x="920750" y="41656"/>
                </a:lnTo>
                <a:lnTo>
                  <a:pt x="920750" y="34544"/>
                </a:lnTo>
                <a:lnTo>
                  <a:pt x="917956" y="31750"/>
                </a:lnTo>
                <a:lnTo>
                  <a:pt x="965200" y="31750"/>
                </a:lnTo>
                <a:lnTo>
                  <a:pt x="901700" y="0"/>
                </a:lnTo>
                <a:close/>
              </a:path>
              <a:path w="977900" h="76200">
                <a:moveTo>
                  <a:pt x="90170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901700" y="44450"/>
                </a:lnTo>
                <a:lnTo>
                  <a:pt x="901700" y="31750"/>
                </a:lnTo>
                <a:close/>
              </a:path>
              <a:path w="977900" h="76200">
                <a:moveTo>
                  <a:pt x="965200" y="31750"/>
                </a:moveTo>
                <a:lnTo>
                  <a:pt x="917956" y="31750"/>
                </a:lnTo>
                <a:lnTo>
                  <a:pt x="920750" y="34544"/>
                </a:lnTo>
                <a:lnTo>
                  <a:pt x="920750" y="41656"/>
                </a:lnTo>
                <a:lnTo>
                  <a:pt x="917956" y="44450"/>
                </a:lnTo>
                <a:lnTo>
                  <a:pt x="965200" y="44450"/>
                </a:lnTo>
                <a:lnTo>
                  <a:pt x="977900" y="38100"/>
                </a:lnTo>
                <a:lnTo>
                  <a:pt x="9652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79875" y="3836669"/>
            <a:ext cx="977900" cy="76200"/>
          </a:xfrm>
          <a:custGeom>
            <a:avLst/>
            <a:gdLst/>
            <a:ahLst/>
            <a:cxnLst/>
            <a:rect l="l" t="t" r="r" b="b"/>
            <a:pathLst>
              <a:path w="977900" h="76200">
                <a:moveTo>
                  <a:pt x="901700" y="0"/>
                </a:moveTo>
                <a:lnTo>
                  <a:pt x="901700" y="76200"/>
                </a:lnTo>
                <a:lnTo>
                  <a:pt x="965200" y="44450"/>
                </a:lnTo>
                <a:lnTo>
                  <a:pt x="917955" y="44450"/>
                </a:lnTo>
                <a:lnTo>
                  <a:pt x="920750" y="41656"/>
                </a:lnTo>
                <a:lnTo>
                  <a:pt x="920750" y="34544"/>
                </a:lnTo>
                <a:lnTo>
                  <a:pt x="917955" y="31750"/>
                </a:lnTo>
                <a:lnTo>
                  <a:pt x="965200" y="31750"/>
                </a:lnTo>
                <a:lnTo>
                  <a:pt x="901700" y="0"/>
                </a:lnTo>
                <a:close/>
              </a:path>
              <a:path w="977900" h="76200">
                <a:moveTo>
                  <a:pt x="90170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901700" y="44450"/>
                </a:lnTo>
                <a:lnTo>
                  <a:pt x="901700" y="31750"/>
                </a:lnTo>
                <a:close/>
              </a:path>
              <a:path w="977900" h="76200">
                <a:moveTo>
                  <a:pt x="965200" y="31750"/>
                </a:moveTo>
                <a:lnTo>
                  <a:pt x="917955" y="31750"/>
                </a:lnTo>
                <a:lnTo>
                  <a:pt x="920750" y="34544"/>
                </a:lnTo>
                <a:lnTo>
                  <a:pt x="920750" y="41656"/>
                </a:lnTo>
                <a:lnTo>
                  <a:pt x="917955" y="44450"/>
                </a:lnTo>
                <a:lnTo>
                  <a:pt x="965200" y="44450"/>
                </a:lnTo>
                <a:lnTo>
                  <a:pt x="977900" y="38100"/>
                </a:lnTo>
                <a:lnTo>
                  <a:pt x="9652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85900" y="3531869"/>
            <a:ext cx="1619250" cy="323850"/>
          </a:xfrm>
          <a:custGeom>
            <a:avLst/>
            <a:gdLst/>
            <a:ahLst/>
            <a:cxnLst/>
            <a:rect l="l" t="t" r="r" b="b"/>
            <a:pathLst>
              <a:path w="1619250" h="323850">
                <a:moveTo>
                  <a:pt x="0" y="323850"/>
                </a:moveTo>
                <a:lnTo>
                  <a:pt x="1619250" y="323850"/>
                </a:lnTo>
                <a:lnTo>
                  <a:pt x="1619250" y="0"/>
                </a:lnTo>
                <a:lnTo>
                  <a:pt x="0" y="0"/>
                </a:lnTo>
                <a:lnTo>
                  <a:pt x="0" y="3238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485900" y="3531869"/>
            <a:ext cx="1619250" cy="323850"/>
          </a:xfrm>
          <a:custGeom>
            <a:avLst/>
            <a:gdLst/>
            <a:ahLst/>
            <a:cxnLst/>
            <a:rect l="l" t="t" r="r" b="b"/>
            <a:pathLst>
              <a:path w="1619250" h="323850">
                <a:moveTo>
                  <a:pt x="0" y="323850"/>
                </a:moveTo>
                <a:lnTo>
                  <a:pt x="1619250" y="323850"/>
                </a:lnTo>
                <a:lnTo>
                  <a:pt x="1619250" y="0"/>
                </a:lnTo>
                <a:lnTo>
                  <a:pt x="0" y="0"/>
                </a:lnTo>
                <a:lnTo>
                  <a:pt x="0" y="32385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631950" y="3558666"/>
            <a:ext cx="1327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70628" y="3520566"/>
            <a:ext cx="1330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7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15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9080" y="4163694"/>
            <a:ext cx="5298440" cy="541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18135">
              <a:lnSpc>
                <a:spcPts val="1639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(5)</a:t>
            </a:r>
            <a:endParaRPr sz="1400">
              <a:latin typeface="Calibri"/>
              <a:cs typeface="Calibri"/>
            </a:endParaRPr>
          </a:p>
          <a:p>
            <a:pPr marL="240665">
              <a:lnSpc>
                <a:spcPts val="1639"/>
              </a:lnSpc>
            </a:pPr>
            <a:r>
              <a:rPr dirty="0" sz="1400">
                <a:latin typeface="Times New Roman"/>
                <a:cs typeface="Times New Roman"/>
              </a:rPr>
              <a:t>4- </a:t>
            </a:r>
            <a:r>
              <a:rPr dirty="0" sz="1400" spc="-5">
                <a:latin typeface="Times New Roman"/>
                <a:cs typeface="Times New Roman"/>
              </a:rPr>
              <a:t>Non Linear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  <a:p>
            <a:pPr marL="12700" indent="220345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shown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figure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(5)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arbitrary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system, </a:t>
            </a:r>
            <a:r>
              <a:rPr dirty="0" sz="1400">
                <a:latin typeface="Times New Roman"/>
                <a:cs typeface="Times New Roman"/>
              </a:rPr>
              <a:t>then </a:t>
            </a:r>
            <a:r>
              <a:rPr dirty="0" sz="1400" spc="-5">
                <a:latin typeface="Times New Roman"/>
                <a:cs typeface="Times New Roman"/>
              </a:rPr>
              <a:t>the system </a:t>
            </a:r>
            <a:r>
              <a:rPr dirty="0" sz="1400">
                <a:latin typeface="Times New Roman"/>
                <a:cs typeface="Times New Roman"/>
              </a:rPr>
              <a:t>is called </a:t>
            </a:r>
            <a:r>
              <a:rPr dirty="0" sz="1400" spc="-5">
                <a:latin typeface="Times New Roman"/>
                <a:cs typeface="Times New Roman"/>
              </a:rPr>
              <a:t>non linear system,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 two  examples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illustrate three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four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systems.</a:t>
            </a:r>
            <a:endParaRPr sz="1400">
              <a:latin typeface="Times New Roman"/>
              <a:cs typeface="Times New Roman"/>
            </a:endParaRPr>
          </a:p>
          <a:p>
            <a:pPr marL="12700" marR="2030730">
              <a:lnSpc>
                <a:spcPct val="1444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18</a:t>
            </a:r>
            <a:r>
              <a:rPr dirty="0" sz="1400" spc="-5">
                <a:latin typeface="Times New Roman"/>
                <a:cs typeface="Times New Roman"/>
              </a:rPr>
              <a:t>/ prove that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25">
                <a:latin typeface="Cambria Math"/>
                <a:cs typeface="Cambria Math"/>
              </a:rPr>
              <a:t>-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linear system.  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10">
                <a:latin typeface="Cambria Math"/>
                <a:cs typeface="Cambria Math"/>
              </a:rPr>
              <a:t>-</a:t>
            </a:r>
            <a:r>
              <a:rPr dirty="0" sz="1400" spc="10">
                <a:latin typeface="Times New Roman"/>
                <a:cs typeface="Times New Roman"/>
              </a:rPr>
              <a:t>,</a:t>
            </a:r>
            <a:r>
              <a:rPr dirty="0" baseline="-11904" sz="2100" spc="15">
                <a:latin typeface="Times New Roman"/>
                <a:cs typeface="Times New Roman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10">
                <a:latin typeface="Cambria Math"/>
                <a:cs typeface="Cambria Math"/>
              </a:rPr>
              <a:t>-</a:t>
            </a:r>
            <a:r>
              <a:rPr dirty="0" sz="1400" spc="10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51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Now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-5">
                <a:latin typeface="Arial"/>
                <a:cs typeface="Arial"/>
              </a:rPr>
              <a:t>→</a:t>
            </a:r>
            <a:r>
              <a:rPr dirty="0" baseline="-11904" sz="2100" spc="-7">
                <a:latin typeface="Arial"/>
                <a:cs typeface="Arial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>
                <a:latin typeface="Arial"/>
                <a:cs typeface="Arial"/>
              </a:rPr>
              <a:t>→</a:t>
            </a:r>
            <a:r>
              <a:rPr dirty="0" baseline="-11904" sz="2100" spc="-7">
                <a:latin typeface="Arial"/>
                <a:cs typeface="Arial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 system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linear</a:t>
            </a:r>
            <a:endParaRPr sz="1400">
              <a:latin typeface="Times New Roman"/>
              <a:cs typeface="Times New Roman"/>
            </a:endParaRPr>
          </a:p>
          <a:p>
            <a:pPr marL="12700" marR="2239010">
              <a:lnSpc>
                <a:spcPct val="1443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18</a:t>
            </a:r>
            <a:r>
              <a:rPr dirty="0" sz="1400" spc="-5">
                <a:latin typeface="Times New Roman"/>
                <a:cs typeface="Times New Roman"/>
              </a:rPr>
              <a:t>/ is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-</a:t>
            </a:r>
            <a:r>
              <a:rPr dirty="0" sz="1400" spc="10">
                <a:latin typeface="Cambria Math"/>
                <a:cs typeface="Cambria Math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linear system.  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-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baseline="-11904" sz="2100" spc="7">
                <a:latin typeface="Times New Roman"/>
                <a:cs typeface="Times New Roman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-</a:t>
            </a:r>
            <a:r>
              <a:rPr dirty="0" sz="1400" spc="1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45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-</a:t>
            </a:r>
            <a:r>
              <a:rPr dirty="0" sz="1400" spc="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Now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>
                <a:latin typeface="Arial"/>
                <a:cs typeface="Arial"/>
              </a:rPr>
              <a:t>→</a:t>
            </a:r>
            <a:r>
              <a:rPr dirty="0" baseline="-11904" sz="2100" spc="-7">
                <a:latin typeface="Arial"/>
                <a:cs typeface="Arial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-</a:t>
            </a:r>
            <a:r>
              <a:rPr dirty="0" sz="1400" spc="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199744"/>
            <a:ext cx="5304790" cy="7744459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Times New Roman"/>
                <a:cs typeface="Times New Roman"/>
              </a:rPr>
              <a:t>This is not equal to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-11904" sz="2100" spc="3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-</a:t>
            </a:r>
            <a:r>
              <a:rPr dirty="0" sz="1400" spc="10">
                <a:latin typeface="Cambria Math"/>
                <a:cs typeface="Cambria Math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or [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-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 spc="5">
                <a:latin typeface="Times New Roman"/>
                <a:cs typeface="Times New Roman"/>
              </a:rPr>
              <a:t>+</a:t>
            </a:r>
            <a:r>
              <a:rPr dirty="0" baseline="-11904" sz="2100" spc="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-</a:t>
            </a:r>
            <a:r>
              <a:rPr dirty="0" sz="1400" spc="15">
                <a:latin typeface="Cambria Math"/>
                <a:cs typeface="Cambria Math"/>
              </a:rPr>
              <a:t>)-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 system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non-linear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40"/>
              </a:spcBef>
              <a:buAutoNum type="arabicPlain" startAt="5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Time-Invariant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  <a:p>
            <a:pPr marL="12700" marR="5080" indent="220345">
              <a:lnSpc>
                <a:spcPts val="247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system is </a:t>
            </a:r>
            <a:r>
              <a:rPr dirty="0" sz="1400" spc="-5">
                <a:latin typeface="Times New Roman"/>
                <a:cs typeface="Times New Roman"/>
              </a:rPr>
              <a:t>called time-invariant </a:t>
            </a:r>
            <a:r>
              <a:rPr dirty="0" sz="1400">
                <a:latin typeface="Times New Roman"/>
                <a:cs typeface="Times New Roman"/>
              </a:rPr>
              <a:t>system if for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>
                <a:latin typeface="Cambria Math"/>
                <a:cs typeface="Cambria Math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,there </a:t>
            </a:r>
            <a:r>
              <a:rPr dirty="0" sz="1400" spc="-5">
                <a:latin typeface="Times New Roman"/>
                <a:cs typeface="Times New Roman"/>
              </a:rPr>
              <a:t>is 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output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5">
                <a:latin typeface="Cambria Math"/>
                <a:cs typeface="Cambria Math"/>
              </a:rPr>
              <a:t>-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the input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shifted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or </a:t>
            </a:r>
            <a:r>
              <a:rPr dirty="0" sz="1400" spc="-5">
                <a:latin typeface="Times New Roman"/>
                <a:cs typeface="Times New Roman"/>
              </a:rPr>
              <a:t>for {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-11904" sz="2100" spc="352">
                <a:latin typeface="Cambria Math"/>
                <a:cs typeface="Cambria Math"/>
              </a:rPr>
              <a:t> </a:t>
            </a:r>
            <a:r>
              <a:rPr dirty="0" sz="1400" spc="-240">
                <a:latin typeface="Cambria Math"/>
                <a:cs typeface="Cambria Math"/>
              </a:rPr>
              <a:t>-+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will be </a:t>
            </a:r>
            <a:r>
              <a:rPr dirty="0" sz="1400">
                <a:latin typeface="Times New Roman"/>
                <a:cs typeface="Times New Roman"/>
              </a:rPr>
              <a:t>shifted by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or </a:t>
            </a:r>
            <a:r>
              <a:rPr dirty="0" sz="1400" spc="-15">
                <a:latin typeface="Times New Roman"/>
                <a:cs typeface="Times New Roman"/>
              </a:rPr>
              <a:t>{</a:t>
            </a:r>
            <a:r>
              <a:rPr dirty="0" baseline="-11904" sz="2100" spc="-22">
                <a:latin typeface="Times New Roman"/>
                <a:cs typeface="Times New Roman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-11904" sz="2100" spc="577">
                <a:latin typeface="Cambria Math"/>
                <a:cs typeface="Cambria Math"/>
              </a:rPr>
              <a:t> </a:t>
            </a:r>
            <a:r>
              <a:rPr dirty="0" sz="1400" spc="-160">
                <a:latin typeface="Cambria Math"/>
                <a:cs typeface="Cambria Math"/>
              </a:rPr>
              <a:t>-+</a:t>
            </a:r>
            <a:r>
              <a:rPr dirty="0" sz="1400" spc="-16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45"/>
              </a:spcBef>
              <a:buAutoNum type="arabicPlain" startAt="6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Causal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  <a:p>
            <a:pPr marL="12700" marR="9525" indent="132080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A system is </a:t>
            </a:r>
            <a:r>
              <a:rPr dirty="0" sz="1400" spc="-5">
                <a:latin typeface="Times New Roman"/>
                <a:cs typeface="Times New Roman"/>
              </a:rPr>
              <a:t>causal </a:t>
            </a: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10">
                <a:latin typeface="Times New Roman"/>
                <a:cs typeface="Times New Roman"/>
              </a:rPr>
              <a:t>anytime </a:t>
            </a:r>
            <a:r>
              <a:rPr dirty="0" sz="1400">
                <a:latin typeface="Times New Roman"/>
                <a:cs typeface="Times New Roman"/>
              </a:rPr>
              <a:t>depends </a:t>
            </a:r>
            <a:r>
              <a:rPr dirty="0" sz="1400" spc="-5">
                <a:latin typeface="Times New Roman"/>
                <a:cs typeface="Times New Roman"/>
              </a:rPr>
              <a:t>only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values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present time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past.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450" spc="-25" i="1">
                <a:latin typeface="Cambria Math"/>
                <a:cs typeface="Cambria Math"/>
              </a:rPr>
              <a:t>y[n] </a:t>
            </a:r>
            <a:r>
              <a:rPr dirty="0" sz="1450" spc="-35" i="1">
                <a:latin typeface="Cambria Math"/>
                <a:cs typeface="Cambria Math"/>
              </a:rPr>
              <a:t>= </a:t>
            </a:r>
            <a:r>
              <a:rPr dirty="0" sz="1450" spc="-25" i="1">
                <a:latin typeface="Cambria Math"/>
                <a:cs typeface="Cambria Math"/>
              </a:rPr>
              <a:t>f(x[n], x[n </a:t>
            </a:r>
            <a:r>
              <a:rPr dirty="0" sz="1450" spc="-170" i="1">
                <a:latin typeface="Courier New"/>
                <a:cs typeface="Courier New"/>
              </a:rPr>
              <a:t>−</a:t>
            </a:r>
            <a:r>
              <a:rPr dirty="0" sz="1450" spc="-525" i="1">
                <a:latin typeface="Courier New"/>
                <a:cs typeface="Courier New"/>
              </a:rPr>
              <a:t> </a:t>
            </a:r>
            <a:r>
              <a:rPr dirty="0" sz="1450" spc="-25" i="1">
                <a:latin typeface="Cambria Math"/>
                <a:cs typeface="Cambria Math"/>
              </a:rPr>
              <a:t>1], </a:t>
            </a:r>
            <a:r>
              <a:rPr dirty="0" sz="1450" spc="-20" i="1">
                <a:latin typeface="Cambria Math"/>
                <a:cs typeface="Cambria Math"/>
              </a:rPr>
              <a:t>...)</a:t>
            </a:r>
            <a:endParaRPr sz="14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400" spc="-5">
                <a:latin typeface="Times New Roman"/>
                <a:cs typeface="Times New Roman"/>
              </a:rPr>
              <a:t>All memoryless </a:t>
            </a:r>
            <a:r>
              <a:rPr dirty="0" sz="1400" spc="-10">
                <a:latin typeface="Times New Roman"/>
                <a:cs typeface="Times New Roman"/>
              </a:rPr>
              <a:t>systems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causal.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Otherwise,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output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depends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future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values,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such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12700" marR="8890">
              <a:lnSpc>
                <a:spcPct val="144300"/>
              </a:lnSpc>
              <a:spcBef>
                <a:spcPts val="35"/>
              </a:spcBef>
            </a:pP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the </a:t>
            </a:r>
            <a:r>
              <a:rPr dirty="0" sz="1400" spc="-5">
                <a:latin typeface="Times New Roman"/>
                <a:cs typeface="Times New Roman"/>
              </a:rPr>
              <a:t>system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noncausal. The noncausul  system </a:t>
            </a:r>
            <a:r>
              <a:rPr dirty="0" sz="1400">
                <a:latin typeface="Times New Roman"/>
                <a:cs typeface="Times New Roman"/>
              </a:rPr>
              <a:t>cannot be </a:t>
            </a:r>
            <a:r>
              <a:rPr dirty="0" sz="1400" spc="-5">
                <a:latin typeface="Times New Roman"/>
                <a:cs typeface="Times New Roman"/>
              </a:rPr>
              <a:t>realized in real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time.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19</a:t>
            </a:r>
            <a:r>
              <a:rPr dirty="0" sz="1400" spc="-5">
                <a:latin typeface="Times New Roman"/>
                <a:cs typeface="Times New Roman"/>
              </a:rPr>
              <a:t>/ is the following system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casual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not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 marR="12065" indent="88265">
              <a:lnSpc>
                <a:spcPts val="2420"/>
              </a:lnSpc>
              <a:spcBef>
                <a:spcPts val="185"/>
              </a:spcBef>
            </a:pPr>
            <a:r>
              <a:rPr dirty="0" sz="1400" spc="-5">
                <a:latin typeface="Times New Roman"/>
                <a:cs typeface="Times New Roman"/>
              </a:rPr>
              <a:t>Sol: this system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casual system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system depends on the present and  past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530"/>
              </a:spcBef>
              <a:buAutoNum type="arabicPlain" startAt="7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Stable and Unstable Systems</a:t>
            </a:r>
            <a:endParaRPr sz="1400">
              <a:latin typeface="Times New Roman"/>
              <a:cs typeface="Times New Roman"/>
            </a:endParaRPr>
          </a:p>
          <a:p>
            <a:pPr marL="12700" marR="7620" indent="17653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several definitions for </a:t>
            </a:r>
            <a:r>
              <a:rPr dirty="0" sz="1400" spc="-10">
                <a:latin typeface="Times New Roman"/>
                <a:cs typeface="Times New Roman"/>
              </a:rPr>
              <a:t>stability. </a:t>
            </a:r>
            <a:r>
              <a:rPr dirty="0" sz="1400" spc="-5">
                <a:latin typeface="Times New Roman"/>
                <a:cs typeface="Times New Roman"/>
              </a:rPr>
              <a:t>Here we will consider  bounded input bonded output </a:t>
            </a:r>
            <a:r>
              <a:rPr dirty="0" sz="1400">
                <a:latin typeface="Times New Roman"/>
                <a:cs typeface="Times New Roman"/>
              </a:rPr>
              <a:t>(BIBO) </a:t>
            </a:r>
            <a:r>
              <a:rPr dirty="0" sz="1400" spc="-5">
                <a:latin typeface="Times New Roman"/>
                <a:cs typeface="Times New Roman"/>
              </a:rPr>
              <a:t>stability. </a:t>
            </a:r>
            <a:r>
              <a:rPr dirty="0" sz="1400">
                <a:latin typeface="Times New Roman"/>
                <a:cs typeface="Times New Roman"/>
              </a:rPr>
              <a:t>A system is </a:t>
            </a:r>
            <a:r>
              <a:rPr dirty="0" sz="1400" spc="-5">
                <a:latin typeface="Times New Roman"/>
                <a:cs typeface="Times New Roman"/>
              </a:rPr>
              <a:t>said to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  <a:p>
            <a:pPr marL="12700" marR="10160">
              <a:lnSpc>
                <a:spcPts val="2450"/>
              </a:lnSpc>
              <a:spcBef>
                <a:spcPts val="185"/>
              </a:spcBef>
            </a:pPr>
            <a:r>
              <a:rPr dirty="0" sz="1400">
                <a:latin typeface="Times New Roman"/>
                <a:cs typeface="Times New Roman"/>
              </a:rPr>
              <a:t>BIBO </a:t>
            </a:r>
            <a:r>
              <a:rPr dirty="0" sz="1400" spc="-5">
                <a:latin typeface="Times New Roman"/>
                <a:cs typeface="Times New Roman"/>
              </a:rPr>
              <a:t>stable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every bounded input produces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bounded output.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say 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signal </a:t>
            </a:r>
            <a:r>
              <a:rPr dirty="0" sz="1400" spc="-60">
                <a:latin typeface="Cambria Math"/>
                <a:cs typeface="Cambria Math"/>
              </a:rPr>
              <a:t>*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sz="1400" spc="-240">
                <a:latin typeface="Cambria Math"/>
                <a:cs typeface="Cambria Math"/>
              </a:rPr>
              <a:t>-+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bounded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Arial"/>
                <a:cs typeface="Arial"/>
              </a:rPr>
              <a:t>if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baseline="2314" sz="1800">
                <a:latin typeface="Cambria Math"/>
                <a:cs typeface="Cambria Math"/>
              </a:rPr>
              <a:t>|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165">
                <a:latin typeface="Cambria Math"/>
                <a:cs typeface="Cambria Math"/>
              </a:rPr>
              <a:t>, </a:t>
            </a:r>
            <a:r>
              <a:rPr dirty="0" sz="1200" spc="5">
                <a:latin typeface="Cambria Math"/>
                <a:cs typeface="Cambria Math"/>
              </a:rPr>
              <a:t>-</a:t>
            </a:r>
            <a:r>
              <a:rPr dirty="0" baseline="2314" sz="1800" spc="7">
                <a:latin typeface="Cambria Math"/>
                <a:cs typeface="Cambria Math"/>
              </a:rPr>
              <a:t>| </a:t>
            </a:r>
            <a:r>
              <a:rPr dirty="0" sz="1200" spc="-5" i="1">
                <a:latin typeface="Times New Roman"/>
                <a:cs typeface="Times New Roman"/>
              </a:rPr>
              <a:t>&lt;M </a:t>
            </a:r>
            <a:r>
              <a:rPr dirty="0" sz="1200" i="1">
                <a:latin typeface="Times New Roman"/>
                <a:cs typeface="Times New Roman"/>
              </a:rPr>
              <a:t>&lt; </a:t>
            </a:r>
            <a:r>
              <a:rPr dirty="0" sz="1200">
                <a:latin typeface="Arial"/>
                <a:cs typeface="Arial"/>
              </a:rPr>
              <a:t>for </a:t>
            </a:r>
            <a:r>
              <a:rPr dirty="0" sz="1200" spc="-5">
                <a:latin typeface="Arial"/>
                <a:cs typeface="Arial"/>
              </a:rPr>
              <a:t>all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400" spc="-5">
                <a:latin typeface="Times New Roman"/>
                <a:cs typeface="Times New Roman"/>
              </a:rPr>
              <a:t>The moving average system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9057893"/>
            <a:ext cx="539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5122" y="900455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32533" y="9199626"/>
            <a:ext cx="3625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5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233" y="9198609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 h="0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99817" y="8990838"/>
            <a:ext cx="248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>
                <a:latin typeface="Cambria Math"/>
                <a:cs typeface="Cambria Math"/>
              </a:rPr>
              <a:t>∑</a:t>
            </a:r>
            <a:r>
              <a:rPr dirty="0" sz="1000" spc="5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26691" y="9149333"/>
            <a:ext cx="389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5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24454" y="9048250"/>
            <a:ext cx="380682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-</a:t>
            </a:r>
            <a:r>
              <a:rPr dirty="0" sz="1400" spc="10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stable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50" spc="-25" i="1">
                <a:latin typeface="Cambria Math"/>
                <a:cs typeface="Cambria Math"/>
              </a:rPr>
              <a:t>y[n]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sum of </a:t>
            </a:r>
            <a:r>
              <a:rPr dirty="0" sz="1400" spc="-5">
                <a:latin typeface="Times New Roman"/>
                <a:cs typeface="Times New Roman"/>
              </a:rPr>
              <a:t>finite numbers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9415983"/>
            <a:ext cx="3774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so it is </a:t>
            </a:r>
            <a:r>
              <a:rPr dirty="0" sz="1400" spc="-5">
                <a:latin typeface="Times New Roman"/>
                <a:cs typeface="Times New Roman"/>
              </a:rPr>
              <a:t>bounded. The accumulator system </a:t>
            </a:r>
            <a:r>
              <a:rPr dirty="0" sz="1400">
                <a:latin typeface="Times New Roman"/>
                <a:cs typeface="Times New Roman"/>
              </a:rPr>
              <a:t>defined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9401" y="1395729"/>
            <a:ext cx="407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 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01241"/>
            <a:ext cx="2399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4425" algn="l"/>
              </a:tabLst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    </a:t>
            </a:r>
            <a:r>
              <a:rPr dirty="0" sz="1400" spc="18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21825" sz="2100">
                <a:latin typeface="Cambria Math"/>
                <a:cs typeface="Cambria Math"/>
              </a:rPr>
              <a:t>	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 </a:t>
            </a:r>
            <a:r>
              <a:rPr dirty="0" sz="1400">
                <a:latin typeface="Times New Roman"/>
                <a:cs typeface="Times New Roman"/>
              </a:rPr>
              <a:t>. Is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unstable.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506471"/>
            <a:ext cx="5304790" cy="1613535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take </a:t>
            </a:r>
            <a:r>
              <a:rPr dirty="0" sz="1450" spc="-25" i="1">
                <a:latin typeface="Cambria Math"/>
                <a:cs typeface="Cambria Math"/>
              </a:rPr>
              <a:t>{x[n]} </a:t>
            </a:r>
            <a:r>
              <a:rPr dirty="0" sz="1450" spc="-35" i="1">
                <a:latin typeface="Cambria Math"/>
                <a:cs typeface="Cambria Math"/>
              </a:rPr>
              <a:t>= </a:t>
            </a:r>
            <a:r>
              <a:rPr dirty="0" sz="1450" spc="-25" i="1">
                <a:latin typeface="Cambria Math"/>
                <a:cs typeface="Cambria Math"/>
              </a:rPr>
              <a:t>{u[n]}</a:t>
            </a:r>
            <a:r>
              <a:rPr dirty="0" sz="1400" spc="-25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 unit step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600"/>
              </a:lnSpc>
              <a:spcBef>
                <a:spcPts val="175"/>
              </a:spcBef>
            </a:pPr>
            <a:r>
              <a:rPr dirty="0" sz="1450" spc="-25" i="1">
                <a:latin typeface="Cambria Math"/>
                <a:cs typeface="Cambria Math"/>
              </a:rPr>
              <a:t>y[0] </a:t>
            </a:r>
            <a:r>
              <a:rPr dirty="0" sz="1450" spc="-35" i="1">
                <a:latin typeface="Cambria Math"/>
                <a:cs typeface="Cambria Math"/>
              </a:rPr>
              <a:t>= </a:t>
            </a:r>
            <a:r>
              <a:rPr dirty="0" sz="1450" spc="-20" i="1">
                <a:latin typeface="Cambria Math"/>
                <a:cs typeface="Cambria Math"/>
              </a:rPr>
              <a:t>1, </a:t>
            </a:r>
            <a:r>
              <a:rPr dirty="0" sz="1450" spc="-25" i="1">
                <a:latin typeface="Cambria Math"/>
                <a:cs typeface="Cambria Math"/>
              </a:rPr>
              <a:t>y[1] </a:t>
            </a:r>
            <a:r>
              <a:rPr dirty="0" sz="1450" spc="-35" i="1">
                <a:latin typeface="Cambria Math"/>
                <a:cs typeface="Cambria Math"/>
              </a:rPr>
              <a:t>= 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50" spc="-10" i="1">
                <a:latin typeface="Cambria Math"/>
                <a:cs typeface="Cambria Math"/>
              </a:rPr>
              <a:t>, </a:t>
            </a:r>
            <a:r>
              <a:rPr dirty="0" sz="1450" spc="-25" i="1">
                <a:latin typeface="Cambria Math"/>
                <a:cs typeface="Cambria Math"/>
              </a:rPr>
              <a:t>y[2] </a:t>
            </a:r>
            <a:r>
              <a:rPr dirty="0" sz="1450" spc="-35" i="1">
                <a:latin typeface="Cambria Math"/>
                <a:cs typeface="Cambria Math"/>
              </a:rPr>
              <a:t>= </a:t>
            </a:r>
            <a:r>
              <a:rPr dirty="0" sz="1450" spc="-10" i="1">
                <a:latin typeface="Cambria Math"/>
                <a:cs typeface="Cambria Math"/>
              </a:rPr>
              <a:t>3</a:t>
            </a:r>
            <a:r>
              <a:rPr dirty="0" sz="1400" spc="-1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are </a:t>
            </a:r>
            <a:r>
              <a:rPr dirty="0" sz="1450" spc="-25" i="1">
                <a:latin typeface="Cambria Math"/>
                <a:cs typeface="Cambria Math"/>
              </a:rPr>
              <a:t>y[n] </a:t>
            </a:r>
            <a:r>
              <a:rPr dirty="0" sz="1450" spc="-35" i="1">
                <a:latin typeface="Cambria Math"/>
                <a:cs typeface="Cambria Math"/>
              </a:rPr>
              <a:t>= </a:t>
            </a:r>
            <a:r>
              <a:rPr dirty="0" sz="1450" spc="-30" i="1">
                <a:latin typeface="Cambria Math"/>
                <a:cs typeface="Cambria Math"/>
              </a:rPr>
              <a:t>n </a:t>
            </a:r>
            <a:r>
              <a:rPr dirty="0" sz="1450" spc="-35" i="1">
                <a:latin typeface="Cambria Math"/>
                <a:cs typeface="Cambria Math"/>
              </a:rPr>
              <a:t>+ </a:t>
            </a:r>
            <a:r>
              <a:rPr dirty="0" sz="1450" spc="-20" i="1">
                <a:latin typeface="Cambria Math"/>
                <a:cs typeface="Cambria Math"/>
              </a:rPr>
              <a:t>1, </a:t>
            </a:r>
            <a:r>
              <a:rPr dirty="0" sz="1450" spc="-30" i="1">
                <a:latin typeface="Cambria Math"/>
                <a:cs typeface="Cambria Math"/>
              </a:rPr>
              <a:t>n </a:t>
            </a:r>
            <a:r>
              <a:rPr dirty="0" sz="1450" spc="-170" i="1">
                <a:latin typeface="Courier New"/>
                <a:cs typeface="Courier New"/>
              </a:rPr>
              <a:t>≥ </a:t>
            </a:r>
            <a:r>
              <a:rPr dirty="0" sz="1450" spc="-30" i="1">
                <a:latin typeface="Cambria Math"/>
                <a:cs typeface="Cambria Math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so </a:t>
            </a:r>
            <a:r>
              <a:rPr dirty="0" sz="1450" spc="-30" i="1">
                <a:latin typeface="Cambria Math"/>
                <a:cs typeface="Cambria Math"/>
              </a:rPr>
              <a:t>y[n] </a:t>
            </a:r>
            <a:r>
              <a:rPr dirty="0" sz="1400" spc="-10">
                <a:latin typeface="Times New Roman"/>
                <a:cs typeface="Times New Roman"/>
              </a:rPr>
              <a:t>grows  </a:t>
            </a:r>
            <a:r>
              <a:rPr dirty="0" sz="1400" spc="-5">
                <a:latin typeface="Times New Roman"/>
                <a:cs typeface="Times New Roman"/>
              </a:rPr>
              <a:t>without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bound.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52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</a:t>
            </a:r>
            <a:r>
              <a:rPr dirty="0" u="heavy" sz="14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spcBef>
                <a:spcPts val="710"/>
              </a:spcBef>
            </a:pPr>
            <a:r>
              <a:rPr dirty="0" sz="1400">
                <a:latin typeface="Times New Roman"/>
                <a:cs typeface="Times New Roman"/>
              </a:rPr>
              <a:t>Similar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continuous-time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LTI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38648" y="3385057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4" h="0">
                <a:moveTo>
                  <a:pt x="0" y="0"/>
                </a:moveTo>
                <a:lnTo>
                  <a:pt x="2654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3244342"/>
            <a:ext cx="5304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unilateral z-transform,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system function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baseline="33730" sz="2100">
                <a:latin typeface="Cambria Math"/>
                <a:cs typeface="Cambria Math"/>
              </a:rPr>
              <a:t> </a:t>
            </a:r>
            <a:r>
              <a:rPr dirty="0" baseline="47222" sz="1500" spc="-22">
                <a:latin typeface="Cambria Math"/>
                <a:cs typeface="Cambria Math"/>
              </a:rPr>
              <a:t>( </a:t>
            </a:r>
            <a:r>
              <a:rPr dirty="0" baseline="47222" sz="1500" spc="-7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under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3321584"/>
            <a:ext cx="5301615" cy="85471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3809365">
              <a:lnSpc>
                <a:spcPct val="100000"/>
              </a:lnSpc>
              <a:spcBef>
                <a:spcPts val="600"/>
              </a:spcBef>
            </a:pPr>
            <a:r>
              <a:rPr dirty="0" sz="1000" spc="484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105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  <a:p>
            <a:pPr marL="12700" marR="5080">
              <a:lnSpc>
                <a:spcPts val="2420"/>
              </a:lnSpc>
              <a:spcBef>
                <a:spcPts val="185"/>
              </a:spcBef>
            </a:pP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condition that the system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relaxed, that is, all initial conditions are  </a:t>
            </a:r>
            <a:r>
              <a:rPr dirty="0" sz="1400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9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196694"/>
            <a:ext cx="5306060" cy="7842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marR="5080">
              <a:lnSpc>
                <a:spcPct val="145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converges for some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RoC </a:t>
            </a:r>
            <a:r>
              <a:rPr dirty="0" sz="1400" spc="-5">
                <a:latin typeface="Times New Roman"/>
                <a:cs typeface="Times New Roman"/>
              </a:rPr>
              <a:t>is the entire z-plane  except possibly </a:t>
            </a:r>
            <a:r>
              <a:rPr dirty="0" sz="1400" i="1">
                <a:latin typeface="Times New Roman"/>
                <a:cs typeface="Times New Roman"/>
              </a:rPr>
              <a:t>z = 0 or z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=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spc="645" i="1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69265" indent="-228600">
              <a:lnSpc>
                <a:spcPct val="100000"/>
              </a:lnSpc>
              <a:spcBef>
                <a:spcPts val="825"/>
              </a:spcBef>
              <a:buAutoNum type="arabicPlain" startAt="3"/>
              <a:tabLst>
                <a:tab pos="469900" algn="l"/>
              </a:tabLst>
            </a:pPr>
            <a:r>
              <a:rPr dirty="0" baseline="3968" sz="2100">
                <a:latin typeface="Times New Roman"/>
                <a:cs typeface="Times New Roman"/>
              </a:rPr>
              <a:t>If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831" sz="2175" spc="-37" i="1">
                <a:latin typeface="Cambria Math"/>
                <a:cs typeface="Cambria Math"/>
              </a:rPr>
              <a:t>x[n]</a:t>
            </a:r>
            <a:r>
              <a:rPr dirty="0" baseline="3831" sz="2175" spc="127" i="1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is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a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right-sided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sequence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(that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is,</a:t>
            </a:r>
            <a:r>
              <a:rPr dirty="0" baseline="3968" sz="2100" spc="172">
                <a:latin typeface="Times New Roman"/>
                <a:cs typeface="Times New Roman"/>
              </a:rPr>
              <a:t> </a:t>
            </a:r>
            <a:r>
              <a:rPr dirty="0" baseline="3831" sz="2175" spc="-37" i="1">
                <a:latin typeface="Cambria Math"/>
                <a:cs typeface="Cambria Math"/>
              </a:rPr>
              <a:t>x</a:t>
            </a:r>
            <a:r>
              <a:rPr dirty="0" baseline="3831" sz="2175" spc="142" i="1">
                <a:latin typeface="Cambria Math"/>
                <a:cs typeface="Cambria Math"/>
              </a:rPr>
              <a:t> </a:t>
            </a:r>
            <a:r>
              <a:rPr dirty="0" baseline="3831" sz="2175" spc="-30" i="1">
                <a:latin typeface="Cambria Math"/>
                <a:cs typeface="Cambria Math"/>
              </a:rPr>
              <a:t>[</a:t>
            </a:r>
            <a:r>
              <a:rPr dirty="0" baseline="3831" sz="2175" spc="150" i="1">
                <a:latin typeface="Cambria Math"/>
                <a:cs typeface="Cambria Math"/>
              </a:rPr>
              <a:t> </a:t>
            </a:r>
            <a:r>
              <a:rPr dirty="0" baseline="3831" sz="2175" spc="-44" i="1">
                <a:latin typeface="Cambria Math"/>
                <a:cs typeface="Cambria Math"/>
              </a:rPr>
              <a:t>n</a:t>
            </a:r>
            <a:r>
              <a:rPr dirty="0" baseline="3831" sz="2175" spc="142" i="1">
                <a:latin typeface="Cambria Math"/>
                <a:cs typeface="Cambria Math"/>
              </a:rPr>
              <a:t> </a:t>
            </a:r>
            <a:r>
              <a:rPr dirty="0" baseline="3831" sz="2175" spc="-30" i="1">
                <a:latin typeface="Cambria Math"/>
                <a:cs typeface="Cambria Math"/>
              </a:rPr>
              <a:t>]</a:t>
            </a:r>
            <a:r>
              <a:rPr dirty="0" baseline="3831" sz="2175" spc="150" i="1">
                <a:latin typeface="Cambria Math"/>
                <a:cs typeface="Cambria Math"/>
              </a:rPr>
              <a:t> </a:t>
            </a:r>
            <a:r>
              <a:rPr dirty="0" baseline="3831" sz="2175" spc="-52" i="1">
                <a:latin typeface="Cambria Math"/>
                <a:cs typeface="Cambria Math"/>
              </a:rPr>
              <a:t>=</a:t>
            </a:r>
            <a:r>
              <a:rPr dirty="0" baseline="3831" sz="2175" spc="120" i="1">
                <a:latin typeface="Cambria Math"/>
                <a:cs typeface="Cambria Math"/>
              </a:rPr>
              <a:t> </a:t>
            </a:r>
            <a:r>
              <a:rPr dirty="0" baseline="3831" sz="2175" spc="-44" i="1">
                <a:latin typeface="Cambria Math"/>
                <a:cs typeface="Cambria Math"/>
              </a:rPr>
              <a:t>0</a:t>
            </a:r>
            <a:r>
              <a:rPr dirty="0" baseline="3831" sz="2175" spc="217" i="1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for</a:t>
            </a:r>
            <a:r>
              <a:rPr dirty="0" baseline="3968" sz="2100" spc="157">
                <a:latin typeface="Times New Roman"/>
                <a:cs typeface="Times New Roman"/>
              </a:rPr>
              <a:t> </a:t>
            </a:r>
            <a:r>
              <a:rPr dirty="0" baseline="3831" sz="2175" spc="-44" i="1">
                <a:latin typeface="Cambria Math"/>
                <a:cs typeface="Cambria Math"/>
              </a:rPr>
              <a:t>n</a:t>
            </a:r>
            <a:r>
              <a:rPr dirty="0" baseline="3831" sz="2175" spc="120" i="1">
                <a:latin typeface="Cambria Math"/>
                <a:cs typeface="Cambria Math"/>
              </a:rPr>
              <a:t> </a:t>
            </a:r>
            <a:r>
              <a:rPr dirty="0" baseline="3831" sz="2175" spc="-52" i="1">
                <a:latin typeface="Cambria Math"/>
                <a:cs typeface="Cambria Math"/>
              </a:rPr>
              <a:t>&lt;</a:t>
            </a:r>
            <a:r>
              <a:rPr dirty="0" baseline="3831" sz="2175" spc="135" i="1">
                <a:latin typeface="Cambria Math"/>
                <a:cs typeface="Cambria Math"/>
              </a:rPr>
              <a:t> </a:t>
            </a:r>
            <a:r>
              <a:rPr dirty="0" baseline="3831" sz="2175" spc="-52" i="1">
                <a:latin typeface="Cambria Math"/>
                <a:cs typeface="Cambria Math"/>
              </a:rPr>
              <a:t>N</a:t>
            </a:r>
            <a:r>
              <a:rPr dirty="0" sz="950" spc="-35" i="1">
                <a:latin typeface="Cambria Math"/>
                <a:cs typeface="Cambria Math"/>
              </a:rPr>
              <a:t>1</a:t>
            </a:r>
            <a:r>
              <a:rPr dirty="0" sz="950" spc="95" i="1">
                <a:latin typeface="Cambria Math"/>
                <a:cs typeface="Cambria Math"/>
              </a:rPr>
              <a:t> </a:t>
            </a:r>
            <a:r>
              <a:rPr dirty="0" baseline="3831" sz="2175" spc="-52" i="1">
                <a:latin typeface="Cambria Math"/>
                <a:cs typeface="Cambria Math"/>
              </a:rPr>
              <a:t>&lt;</a:t>
            </a:r>
            <a:endParaRPr baseline="3831" sz="2175">
              <a:latin typeface="Cambria Math"/>
              <a:cs typeface="Cambria Math"/>
            </a:endParaRPr>
          </a:p>
          <a:p>
            <a:pPr marL="469265" marR="7620">
              <a:lnSpc>
                <a:spcPts val="2420"/>
              </a:lnSpc>
              <a:spcBef>
                <a:spcPts val="135"/>
              </a:spcBef>
            </a:pPr>
            <a:r>
              <a:rPr dirty="0" sz="1400" spc="87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50" spc="-30" i="1">
                <a:latin typeface="Cambria Math"/>
                <a:cs typeface="Cambria Math"/>
              </a:rPr>
              <a:t>X(z) </a:t>
            </a:r>
            <a:r>
              <a:rPr dirty="0" sz="1400" spc="-5">
                <a:latin typeface="Times New Roman"/>
                <a:cs typeface="Times New Roman"/>
              </a:rPr>
              <a:t>converges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 spc="-5">
                <a:latin typeface="Times New Roman"/>
                <a:cs typeface="Times New Roman"/>
              </a:rPr>
              <a:t>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50" spc="-15" i="1">
                <a:latin typeface="Cambria Math"/>
                <a:cs typeface="Cambria Math"/>
              </a:rPr>
              <a:t>z</a:t>
            </a:r>
            <a:r>
              <a:rPr dirty="0" sz="1400" spc="-15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Times New Roman"/>
                <a:cs typeface="Times New Roman"/>
              </a:rPr>
              <a:t>the RoC is of </a:t>
            </a:r>
            <a:r>
              <a:rPr dirty="0" sz="1400" spc="-5">
                <a:latin typeface="Times New Roman"/>
                <a:cs typeface="Times New Roman"/>
              </a:rPr>
              <a:t>the  </a:t>
            </a:r>
            <a:r>
              <a:rPr dirty="0" sz="140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605"/>
              </a:spcBef>
              <a:tabLst>
                <a:tab pos="1381125" algn="l"/>
              </a:tabLst>
            </a:pP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5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baseline="-11904" sz="2100">
                <a:latin typeface="Cambria Math"/>
                <a:cs typeface="Cambria Math"/>
              </a:rPr>
              <a:t>	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baseline="1984" sz="21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16666" sz="1500" spc="1064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baseline="-11904" sz="2100" spc="17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equals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largest magnitude of any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poles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50" spc="-25" i="1">
                <a:latin typeface="Cambria Math"/>
                <a:cs typeface="Cambria Math"/>
              </a:rPr>
              <a:t>X(z).</a:t>
            </a:r>
            <a:endParaRPr sz="1450">
              <a:latin typeface="Cambria Math"/>
              <a:cs typeface="Cambria Math"/>
            </a:endParaRPr>
          </a:p>
          <a:p>
            <a:pPr algn="just" marL="12700" marR="6350">
              <a:lnSpc>
                <a:spcPct val="1414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Thus, the </a:t>
            </a:r>
            <a:r>
              <a:rPr dirty="0" sz="1400">
                <a:latin typeface="Times New Roman"/>
                <a:cs typeface="Times New Roman"/>
              </a:rPr>
              <a:t>RoC is </a:t>
            </a:r>
            <a:r>
              <a:rPr dirty="0" sz="1400" spc="-5">
                <a:latin typeface="Times New Roman"/>
                <a:cs typeface="Times New Roman"/>
              </a:rPr>
              <a:t>the exterior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circle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 spc="-37">
                <a:latin typeface="Cambria Math"/>
                <a:cs typeface="Cambria Math"/>
              </a:rPr>
              <a:t>|</a:t>
            </a:r>
            <a:r>
              <a:rPr dirty="0" sz="1450" spc="-25" i="1">
                <a:latin typeface="Cambria Math"/>
                <a:cs typeface="Cambria Math"/>
              </a:rPr>
              <a:t>=</a:t>
            </a:r>
            <a:r>
              <a:rPr dirty="0" baseline="-11494" sz="2175" spc="-37" i="1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in </a:t>
            </a:r>
            <a:r>
              <a:rPr dirty="0" sz="1400" spc="-5">
                <a:latin typeface="Times New Roman"/>
                <a:cs typeface="Times New Roman"/>
              </a:rPr>
              <a:t>the z-plane </a:t>
            </a:r>
            <a:r>
              <a:rPr dirty="0" sz="1400" spc="-10">
                <a:latin typeface="Times New Roman"/>
                <a:cs typeface="Times New Roman"/>
              </a:rPr>
              <a:t>with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possible exception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50" spc="-25" i="1">
                <a:latin typeface="Cambria Math"/>
                <a:cs typeface="Cambria Math"/>
              </a:rPr>
              <a:t>z </a:t>
            </a:r>
            <a:r>
              <a:rPr dirty="0" sz="1450" spc="-35" i="1">
                <a:latin typeface="Cambria Math"/>
                <a:cs typeface="Cambria Math"/>
              </a:rPr>
              <a:t>=</a:t>
            </a:r>
            <a:r>
              <a:rPr dirty="0" sz="1450" spc="-5" i="1">
                <a:latin typeface="Cambria Math"/>
                <a:cs typeface="Cambria Math"/>
              </a:rPr>
              <a:t> </a:t>
            </a:r>
            <a:r>
              <a:rPr dirty="0" sz="1450" spc="-25" i="1">
                <a:latin typeface="Cambria Math"/>
                <a:cs typeface="Cambria Math"/>
              </a:rPr>
              <a:t>m</a:t>
            </a:r>
            <a:r>
              <a:rPr dirty="0" sz="1400" spc="-2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469265" marR="6350" indent="-228600">
              <a:lnSpc>
                <a:spcPct val="139400"/>
              </a:lnSpc>
              <a:spcBef>
                <a:spcPts val="130"/>
              </a:spcBef>
              <a:buAutoNum type="arabicPlain" startAt="4"/>
              <a:tabLst>
                <a:tab pos="469900" algn="l"/>
              </a:tabLst>
            </a:pPr>
            <a:r>
              <a:rPr dirty="0" baseline="3968" sz="2100">
                <a:latin typeface="Times New Roman"/>
                <a:cs typeface="Times New Roman"/>
              </a:rPr>
              <a:t>If </a:t>
            </a:r>
            <a:r>
              <a:rPr dirty="0" baseline="3831" sz="2175" spc="-37" i="1">
                <a:latin typeface="Cambria Math"/>
                <a:cs typeface="Cambria Math"/>
              </a:rPr>
              <a:t>x [n] </a:t>
            </a:r>
            <a:r>
              <a:rPr dirty="0" baseline="3968" sz="2100" spc="-7">
                <a:latin typeface="Times New Roman"/>
                <a:cs typeface="Times New Roman"/>
              </a:rPr>
              <a:t>is </a:t>
            </a:r>
            <a:r>
              <a:rPr dirty="0" baseline="3968" sz="2100">
                <a:latin typeface="Times New Roman"/>
                <a:cs typeface="Times New Roman"/>
              </a:rPr>
              <a:t>a </a:t>
            </a:r>
            <a:r>
              <a:rPr dirty="0" baseline="3968" sz="2100" spc="-7">
                <a:latin typeface="Times New Roman"/>
                <a:cs typeface="Times New Roman"/>
              </a:rPr>
              <a:t>left-sided sequence (that is, </a:t>
            </a:r>
            <a:r>
              <a:rPr dirty="0" baseline="3831" sz="2175" spc="-37" i="1">
                <a:latin typeface="Cambria Math"/>
                <a:cs typeface="Cambria Math"/>
              </a:rPr>
              <a:t>x[n] </a:t>
            </a:r>
            <a:r>
              <a:rPr dirty="0" baseline="3831" sz="2175" spc="-52" i="1">
                <a:latin typeface="Cambria Math"/>
                <a:cs typeface="Cambria Math"/>
              </a:rPr>
              <a:t>= </a:t>
            </a:r>
            <a:r>
              <a:rPr dirty="0" baseline="3831" sz="2175" spc="-44" i="1">
                <a:latin typeface="Cambria Math"/>
                <a:cs typeface="Cambria Math"/>
              </a:rPr>
              <a:t>0 </a:t>
            </a:r>
            <a:r>
              <a:rPr dirty="0" baseline="3968" sz="2100">
                <a:latin typeface="Times New Roman"/>
                <a:cs typeface="Times New Roman"/>
              </a:rPr>
              <a:t>for </a:t>
            </a:r>
            <a:r>
              <a:rPr dirty="0" baseline="3831" sz="2175" spc="-44" i="1">
                <a:latin typeface="Cambria Math"/>
                <a:cs typeface="Cambria Math"/>
              </a:rPr>
              <a:t>n </a:t>
            </a:r>
            <a:r>
              <a:rPr dirty="0" baseline="3831" sz="2175" spc="-52" i="1">
                <a:latin typeface="Cambria Math"/>
                <a:cs typeface="Cambria Math"/>
              </a:rPr>
              <a:t>&gt; </a:t>
            </a:r>
            <a:r>
              <a:rPr dirty="0" baseline="3831" sz="2175" spc="-44" i="1">
                <a:latin typeface="Cambria Math"/>
                <a:cs typeface="Cambria Math"/>
              </a:rPr>
              <a:t>N</a:t>
            </a:r>
            <a:r>
              <a:rPr dirty="0" sz="950" spc="-30" i="1">
                <a:latin typeface="Cambria Math"/>
                <a:cs typeface="Cambria Math"/>
              </a:rPr>
              <a:t>2 </a:t>
            </a:r>
            <a:r>
              <a:rPr dirty="0" baseline="3831" sz="2175" spc="-44" i="1">
                <a:latin typeface="Cambria Math"/>
                <a:cs typeface="Cambria Math"/>
              </a:rPr>
              <a:t>&gt;- </a:t>
            </a:r>
            <a:r>
              <a:rPr dirty="0" baseline="3968" sz="2100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50" spc="-30" i="1">
                <a:latin typeface="Cambria Math"/>
                <a:cs typeface="Cambria Math"/>
              </a:rPr>
              <a:t>X(z) </a:t>
            </a:r>
            <a:r>
              <a:rPr dirty="0" sz="1400" spc="-5">
                <a:latin typeface="Times New Roman"/>
                <a:cs typeface="Times New Roman"/>
              </a:rPr>
              <a:t>converges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>
                <a:latin typeface="Times New Roman"/>
                <a:cs typeface="Times New Roman"/>
              </a:rPr>
              <a:t>value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50" spc="-15" i="1">
                <a:latin typeface="Cambria Math"/>
                <a:cs typeface="Cambria Math"/>
              </a:rPr>
              <a:t>z</a:t>
            </a:r>
            <a:r>
              <a:rPr dirty="0" sz="1400" spc="-15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then the </a:t>
            </a:r>
            <a:r>
              <a:rPr dirty="0" sz="1400" spc="5">
                <a:latin typeface="Times New Roman"/>
                <a:cs typeface="Times New Roman"/>
              </a:rPr>
              <a:t>RoC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of the  </a:t>
            </a:r>
            <a:r>
              <a:rPr dirty="0" sz="140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90"/>
              </a:spcBef>
              <a:tabLst>
                <a:tab pos="1362710" algn="l"/>
              </a:tabLst>
            </a:pP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5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baseline="-11904" sz="2100">
                <a:latin typeface="Cambria Math"/>
                <a:cs typeface="Cambria Math"/>
              </a:rPr>
              <a:t>	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-16666" sz="1500" spc="1064">
                <a:latin typeface="Cambria Math"/>
                <a:cs typeface="Cambria Math"/>
              </a:rPr>
              <a:t> </a:t>
            </a:r>
            <a:r>
              <a:rPr dirty="0" baseline="-16666" sz="1500" spc="412">
                <a:latin typeface="Cambria Math"/>
                <a:cs typeface="Cambria Math"/>
              </a:rPr>
              <a:t>  </a:t>
            </a:r>
            <a:endParaRPr baseline="-16666" sz="1500">
              <a:latin typeface="Cambria Math"/>
              <a:cs typeface="Cambria Math"/>
            </a:endParaRPr>
          </a:p>
          <a:p>
            <a:pPr algn="just" marL="12700" marR="5080">
              <a:lnSpc>
                <a:spcPts val="246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, is </a:t>
            </a:r>
            <a:r>
              <a:rPr dirty="0" sz="1400" spc="-5">
                <a:latin typeface="Times New Roman"/>
                <a:cs typeface="Times New Roman"/>
              </a:rPr>
              <a:t>the smallest magnitude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poles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50" spc="-25" i="1">
                <a:latin typeface="Cambria Math"/>
                <a:cs typeface="Cambria Math"/>
              </a:rPr>
              <a:t>X(z)</a:t>
            </a:r>
            <a:r>
              <a:rPr dirty="0" sz="1400" spc="-25">
                <a:latin typeface="Times New Roman"/>
                <a:cs typeface="Times New Roman"/>
              </a:rPr>
              <a:t>.  </a:t>
            </a:r>
            <a:r>
              <a:rPr dirty="0" sz="1400" spc="-5">
                <a:latin typeface="Times New Roman"/>
                <a:cs typeface="Times New Roman"/>
              </a:rPr>
              <a:t>Thus, the </a:t>
            </a:r>
            <a:r>
              <a:rPr dirty="0" sz="1400">
                <a:latin typeface="Times New Roman"/>
                <a:cs typeface="Times New Roman"/>
              </a:rPr>
              <a:t>RoC </a:t>
            </a:r>
            <a:r>
              <a:rPr dirty="0" sz="1400" spc="-5">
                <a:latin typeface="Times New Roman"/>
                <a:cs typeface="Times New Roman"/>
              </a:rPr>
              <a:t>is the interior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circle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baseline="-11904" sz="210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 the z-plane </a:t>
            </a:r>
            <a:r>
              <a:rPr dirty="0" sz="1400" spc="-10">
                <a:latin typeface="Times New Roman"/>
                <a:cs typeface="Times New Roman"/>
              </a:rPr>
              <a:t>with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possible exception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50" spc="-25" i="1">
                <a:latin typeface="Cambria Math"/>
                <a:cs typeface="Cambria Math"/>
              </a:rPr>
              <a:t>z </a:t>
            </a:r>
            <a:r>
              <a:rPr dirty="0" sz="1450" spc="-35" i="1">
                <a:latin typeface="Cambria Math"/>
                <a:cs typeface="Cambria Math"/>
              </a:rPr>
              <a:t>=</a:t>
            </a:r>
            <a:r>
              <a:rPr dirty="0" sz="1450" spc="-5" i="1">
                <a:latin typeface="Cambria Math"/>
                <a:cs typeface="Cambria Math"/>
              </a:rPr>
              <a:t> </a:t>
            </a:r>
            <a:r>
              <a:rPr dirty="0" sz="1450" spc="-10" i="1">
                <a:latin typeface="Cambria Math"/>
                <a:cs typeface="Cambria Math"/>
              </a:rPr>
              <a:t>0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469265" marR="5715" indent="-228600">
              <a:lnSpc>
                <a:spcPts val="2460"/>
              </a:lnSpc>
              <a:spcBef>
                <a:spcPts val="15"/>
              </a:spcBef>
              <a:buAutoNum type="arabicPlain" startAt="5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50" spc="-25" i="1">
                <a:latin typeface="Cambria Math"/>
                <a:cs typeface="Cambria Math"/>
              </a:rPr>
              <a:t>x[n]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two-sided sequence (that is, </a:t>
            </a:r>
            <a:r>
              <a:rPr dirty="0" sz="1450" spc="-25" i="1">
                <a:latin typeface="Cambria Math"/>
                <a:cs typeface="Cambria Math"/>
              </a:rPr>
              <a:t>x[n] </a:t>
            </a:r>
            <a:r>
              <a:rPr dirty="0" sz="1400">
                <a:latin typeface="Times New Roman"/>
                <a:cs typeface="Times New Roman"/>
              </a:rPr>
              <a:t>is an </a:t>
            </a:r>
            <a:r>
              <a:rPr dirty="0" sz="1400" spc="-5">
                <a:latin typeface="Times New Roman"/>
                <a:cs typeface="Times New Roman"/>
              </a:rPr>
              <a:t>infinite-duration  sequence that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neither right-sided nor left-sided) and </a:t>
            </a:r>
            <a:r>
              <a:rPr dirty="0" sz="1450" spc="-30" i="1">
                <a:latin typeface="Cambria Math"/>
                <a:cs typeface="Cambria Math"/>
              </a:rPr>
              <a:t>X(z)</a:t>
            </a:r>
            <a:endParaRPr sz="145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530"/>
              </a:spcBef>
            </a:pPr>
            <a:r>
              <a:rPr dirty="0" sz="1400" spc="-5">
                <a:latin typeface="Times New Roman"/>
                <a:cs typeface="Times New Roman"/>
              </a:rPr>
              <a:t>converges for </a:t>
            </a:r>
            <a:r>
              <a:rPr dirty="0" sz="1400" spc="-10">
                <a:latin typeface="Times New Roman"/>
                <a:cs typeface="Times New Roman"/>
              </a:rPr>
              <a:t>some </a:t>
            </a:r>
            <a:r>
              <a:rPr dirty="0" sz="1400" spc="-5">
                <a:latin typeface="Times New Roman"/>
                <a:cs typeface="Times New Roman"/>
              </a:rPr>
              <a:t>value </a:t>
            </a:r>
            <a:r>
              <a:rPr dirty="0" sz="1400">
                <a:latin typeface="Times New Roman"/>
                <a:cs typeface="Times New Roman"/>
              </a:rPr>
              <a:t>of z,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Times New Roman"/>
                <a:cs typeface="Times New Roman"/>
              </a:rPr>
              <a:t>the RoC is 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 algn="ctr" marR="1905">
              <a:lnSpc>
                <a:spcPct val="100000"/>
              </a:lnSpc>
              <a:spcBef>
                <a:spcPts val="795"/>
              </a:spcBef>
            </a:pP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baseline="1984" sz="21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baseline="-11904" sz="2100" spc="367">
                <a:latin typeface="Times New Roman"/>
                <a:cs typeface="Times New Roman"/>
              </a:rPr>
              <a:t> </a:t>
            </a:r>
            <a:r>
              <a:rPr dirty="0" baseline="-16666" sz="1500" spc="-7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magnitudes of the two poles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50" spc="-25" i="1">
                <a:latin typeface="Cambria Math"/>
                <a:cs typeface="Cambria Math"/>
              </a:rPr>
              <a:t>X(z). </a:t>
            </a:r>
            <a:r>
              <a:rPr dirty="0" sz="1400" spc="-5">
                <a:latin typeface="Times New Roman"/>
                <a:cs typeface="Times New Roman"/>
              </a:rPr>
              <a:t>Thus, the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46400"/>
              </a:lnSpc>
              <a:spcBef>
                <a:spcPts val="185"/>
              </a:spcBef>
            </a:pPr>
            <a:r>
              <a:rPr dirty="0" sz="1400">
                <a:latin typeface="Times New Roman"/>
                <a:cs typeface="Times New Roman"/>
              </a:rPr>
              <a:t>RoC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annular ring in the </a:t>
            </a:r>
            <a:r>
              <a:rPr dirty="0" sz="1400">
                <a:latin typeface="Times New Roman"/>
                <a:cs typeface="Times New Roman"/>
              </a:rPr>
              <a:t>z-plane </a:t>
            </a:r>
            <a:r>
              <a:rPr dirty="0" sz="1400" spc="-5">
                <a:latin typeface="Times New Roman"/>
                <a:cs typeface="Times New Roman"/>
              </a:rPr>
              <a:t>between the circles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baseline="-11904" sz="21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baseline="-11904" sz="21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 </a:t>
            </a:r>
            <a:r>
              <a:rPr dirty="0" sz="1400" spc="-10">
                <a:latin typeface="Times New Roman"/>
                <a:cs typeface="Times New Roman"/>
              </a:rPr>
              <a:t>containing </a:t>
            </a:r>
            <a:r>
              <a:rPr dirty="0" sz="1400" spc="-5">
                <a:latin typeface="Times New Roman"/>
                <a:cs typeface="Times New Roman"/>
              </a:rPr>
              <a:t>any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poles.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>
              <a:lnSpc>
                <a:spcPct val="1427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Note that Property </a:t>
            </a:r>
            <a:r>
              <a:rPr dirty="0" sz="1400" spc="5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follows immediately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definition of </a:t>
            </a:r>
            <a:r>
              <a:rPr dirty="0" sz="1400" spc="-10">
                <a:latin typeface="Times New Roman"/>
                <a:cs typeface="Times New Roman"/>
              </a:rPr>
              <a:t>poles;  </a:t>
            </a:r>
            <a:r>
              <a:rPr dirty="0" sz="1400" spc="-5">
                <a:latin typeface="Times New Roman"/>
                <a:cs typeface="Times New Roman"/>
              </a:rPr>
              <a:t>that is, </a:t>
            </a:r>
            <a:r>
              <a:rPr dirty="0" sz="1450" spc="-30" i="1">
                <a:latin typeface="Cambria Math"/>
                <a:cs typeface="Cambria Math"/>
              </a:rPr>
              <a:t>X(z)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infinite </a:t>
            </a:r>
            <a:r>
              <a:rPr dirty="0" sz="1400">
                <a:latin typeface="Times New Roman"/>
                <a:cs typeface="Times New Roman"/>
              </a:rPr>
              <a:t>at a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3974465" cy="1299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1348105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561340" marR="5080">
              <a:lnSpc>
                <a:spcPct val="143600"/>
              </a:lnSpc>
              <a:spcBef>
                <a:spcPts val="81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Z- transform </a:t>
            </a:r>
            <a:r>
              <a:rPr dirty="0" sz="1400">
                <a:latin typeface="Times New Roman"/>
                <a:cs typeface="Times New Roman"/>
              </a:rPr>
              <a:t>for unit </a:t>
            </a:r>
            <a:r>
              <a:rPr dirty="0" sz="1400" spc="-5">
                <a:latin typeface="Times New Roman"/>
                <a:cs typeface="Times New Roman"/>
              </a:rPr>
              <a:t>impulse function  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813914"/>
            <a:ext cx="5298440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discrete unit impulse (Dirac </a:t>
            </a:r>
            <a:r>
              <a:rPr dirty="0" sz="1400" spc="-10">
                <a:latin typeface="Times New Roman"/>
                <a:cs typeface="Times New Roman"/>
              </a:rPr>
              <a:t>delta)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described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 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2601213"/>
            <a:ext cx="8147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-275">
                <a:latin typeface="Cambria Math"/>
                <a:cs typeface="Cambria Math"/>
              </a:rPr>
              <a:t>0</a:t>
            </a:r>
            <a:r>
              <a:rPr dirty="0" baseline="29761" sz="2100" spc="697">
                <a:latin typeface="Cambria Math"/>
                <a:cs typeface="Cambria Math"/>
              </a:rPr>
              <a:t> </a:t>
            </a:r>
            <a:endParaRPr baseline="29761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4682" y="2503677"/>
            <a:ext cx="525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29761" sz="2100" spc="-397">
                <a:latin typeface="Cambria Math"/>
                <a:cs typeface="Cambria Math"/>
              </a:rPr>
              <a:t>1</a:t>
            </a:r>
            <a:endParaRPr baseline="-29761" sz="21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1239" y="2601213"/>
            <a:ext cx="762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64538" y="2663914"/>
            <a:ext cx="850265" cy="47434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  <a:tabLst>
                <a:tab pos="40259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3082720"/>
            <a:ext cx="3790315" cy="206565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marL="582295">
              <a:lnSpc>
                <a:spcPct val="100000"/>
              </a:lnSpc>
              <a:spcBef>
                <a:spcPts val="1505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400">
                <a:latin typeface="Times New Roman"/>
                <a:cs typeface="Times New Roman"/>
              </a:rPr>
              <a:t>= 1 + 0 *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+0 *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+……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90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ts val="2410"/>
              </a:lnSpc>
              <a:spcBef>
                <a:spcPts val="19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what </a:t>
            </a:r>
            <a:r>
              <a:rPr dirty="0" sz="1400" spc="-5">
                <a:latin typeface="Times New Roman"/>
                <a:cs typeface="Times New Roman"/>
              </a:rPr>
              <a:t>is the Z-transform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unit step function  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400" spc="-5">
                <a:latin typeface="Times New Roman"/>
                <a:cs typeface="Times New Roman"/>
              </a:rPr>
              <a:t>The unit step function is expressed in equation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5294502"/>
            <a:ext cx="838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8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-265">
                <a:latin typeface="Cambria Math"/>
                <a:cs typeface="Cambria Math"/>
              </a:rPr>
              <a:t>0</a:t>
            </a:r>
            <a:r>
              <a:rPr dirty="0" baseline="29761" sz="2100" spc="300">
                <a:latin typeface="Cambria Math"/>
                <a:cs typeface="Cambria Math"/>
              </a:rPr>
              <a:t> </a:t>
            </a:r>
            <a:endParaRPr baseline="29761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3785" y="5405754"/>
            <a:ext cx="7956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4671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77923" y="5198490"/>
            <a:ext cx="5264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29761" sz="2100" spc="-397">
                <a:latin typeface="Cambria Math"/>
                <a:cs typeface="Cambria Math"/>
              </a:rPr>
              <a:t>1</a:t>
            </a:r>
            <a:endParaRPr baseline="-29761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24098" y="5294502"/>
            <a:ext cx="763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99817" y="5774563"/>
            <a:ext cx="2762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5683122"/>
            <a:ext cx="1972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63650" algn="l"/>
              </a:tabLst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170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 </a:t>
            </a:r>
            <a:r>
              <a:rPr dirty="0" sz="1400" spc="15">
                <a:latin typeface="Cambria Math"/>
                <a:cs typeface="Cambria Math"/>
              </a:rPr>
              <a:t>   </a:t>
            </a:r>
            <a:r>
              <a:rPr dirty="0" sz="1400" spc="2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21825" sz="2100">
                <a:latin typeface="Cambria Math"/>
                <a:cs typeface="Cambria Math"/>
              </a:rPr>
              <a:t>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24678" y="5995796"/>
            <a:ext cx="763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5894298"/>
            <a:ext cx="5074920" cy="1910714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 1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>
                <a:latin typeface="Times New Roman"/>
                <a:cs typeface="Times New Roman"/>
              </a:rPr>
              <a:t>Multiply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Subtract eq. </a:t>
            </a:r>
            <a:r>
              <a:rPr dirty="0" sz="1400">
                <a:latin typeface="Times New Roman"/>
                <a:cs typeface="Times New Roman"/>
              </a:rPr>
              <a:t>(7)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eq.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(6)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52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00965">
              <a:lnSpc>
                <a:spcPct val="100000"/>
              </a:lnSpc>
              <a:spcBef>
                <a:spcPts val="107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19841" sz="2100" spc="427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97838" y="8050148"/>
            <a:ext cx="1079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73276" y="7961756"/>
            <a:ext cx="62357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76884" algn="l"/>
              </a:tabLst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60550" y="7861172"/>
            <a:ext cx="560705" cy="419734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25">
                <a:latin typeface="Cambria Math"/>
                <a:cs typeface="Cambria Math"/>
              </a:rPr>
              <a:t> </a:t>
            </a:r>
            <a:r>
              <a:rPr dirty="0" baseline="-19444" sz="1500" spc="757">
                <a:latin typeface="Cambria Math"/>
                <a:cs typeface="Cambria Math"/>
              </a:rPr>
              <a:t> </a:t>
            </a:r>
            <a:r>
              <a:rPr dirty="0" baseline="-19444" sz="1500" spc="652">
                <a:latin typeface="Cambria Math"/>
                <a:cs typeface="Cambria Math"/>
              </a:rPr>
              <a:t> </a:t>
            </a:r>
            <a:r>
              <a:rPr dirty="0" sz="800" spc="420">
                <a:latin typeface="Cambria Math"/>
                <a:cs typeface="Cambria Math"/>
              </a:rPr>
              <a:t> </a:t>
            </a:r>
            <a:r>
              <a:rPr dirty="0" sz="800" spc="3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73250" y="8102472"/>
            <a:ext cx="540385" cy="0"/>
          </a:xfrm>
          <a:custGeom>
            <a:avLst/>
            <a:gdLst/>
            <a:ahLst/>
            <a:cxnLst/>
            <a:rect l="l" t="t" r="r" b="b"/>
            <a:pathLst>
              <a:path w="540385" h="0">
                <a:moveTo>
                  <a:pt x="0" y="0"/>
                </a:moveTo>
                <a:lnTo>
                  <a:pt x="5398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487295" y="7961756"/>
            <a:ext cx="2532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44750" algn="l"/>
              </a:tabLst>
            </a:pP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test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ve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ge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48834" y="790841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05909" y="8050148"/>
            <a:ext cx="79121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-10">
                <a:latin typeface="Cambria Math"/>
                <a:cs typeface="Cambria Math"/>
              </a:rPr>
              <a:t> </a:t>
            </a:r>
            <a:r>
              <a:rPr dirty="0" baseline="-22222" sz="1500" spc="525">
                <a:latin typeface="Cambria Math"/>
                <a:cs typeface="Cambria Math"/>
              </a:rPr>
              <a:t> </a:t>
            </a:r>
            <a:r>
              <a:rPr dirty="0" baseline="-22222" sz="1500" spc="742">
                <a:latin typeface="Cambria Math"/>
                <a:cs typeface="Cambria Math"/>
              </a:rPr>
              <a:t> </a:t>
            </a:r>
            <a:r>
              <a:rPr dirty="0" baseline="-22222" sz="1500" spc="547">
                <a:latin typeface="Cambria Math"/>
                <a:cs typeface="Cambria Math"/>
              </a:rPr>
              <a:t> </a:t>
            </a:r>
            <a:r>
              <a:rPr dirty="0" baseline="-6944" sz="1200" spc="622">
                <a:latin typeface="Cambria Math"/>
                <a:cs typeface="Cambria Math"/>
              </a:rPr>
              <a:t> </a:t>
            </a:r>
            <a:r>
              <a:rPr dirty="0" baseline="-6944" sz="1200" spc="450">
                <a:latin typeface="Cambria Math"/>
                <a:cs typeface="Cambria Math"/>
              </a:rPr>
              <a:t> </a:t>
            </a:r>
            <a:endParaRPr baseline="-6944" sz="12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007228" y="8102472"/>
            <a:ext cx="381635" cy="0"/>
          </a:xfrm>
          <a:custGeom>
            <a:avLst/>
            <a:gdLst/>
            <a:ahLst/>
            <a:cxnLst/>
            <a:rect l="l" t="t" r="r" b="b"/>
            <a:pathLst>
              <a:path w="381635" h="0">
                <a:moveTo>
                  <a:pt x="0" y="0"/>
                </a:moveTo>
                <a:lnTo>
                  <a:pt x="3813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621273" y="8103489"/>
            <a:ext cx="40195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00446" y="8102472"/>
            <a:ext cx="448309" cy="0"/>
          </a:xfrm>
          <a:custGeom>
            <a:avLst/>
            <a:gdLst/>
            <a:ahLst/>
            <a:cxnLst/>
            <a:rect l="l" t="t" r="r" b="b"/>
            <a:pathLst>
              <a:path w="448310" h="0">
                <a:moveTo>
                  <a:pt x="0" y="0"/>
                </a:moveTo>
                <a:lnTo>
                  <a:pt x="44805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5415534" y="7809356"/>
            <a:ext cx="7200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7619" sz="2100" spc="1110">
                <a:latin typeface="Cambria Math"/>
                <a:cs typeface="Cambria Math"/>
              </a:rPr>
              <a:t> </a:t>
            </a:r>
            <a:r>
              <a:rPr dirty="0" baseline="-47619" sz="2100" spc="-7">
                <a:latin typeface="Cambria Math"/>
                <a:cs typeface="Cambria Math"/>
              </a:rPr>
              <a:t> </a:t>
            </a:r>
            <a:r>
              <a:rPr dirty="0" baseline="-19444" sz="1500" spc="547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baseline="3472" sz="1200">
                <a:latin typeface="Cambria Math"/>
                <a:cs typeface="Cambria Math"/>
              </a:rPr>
              <a:t>(</a:t>
            </a:r>
            <a:r>
              <a:rPr dirty="0" sz="800" spc="125">
                <a:latin typeface="Cambria Math"/>
                <a:cs typeface="Cambria Math"/>
              </a:rPr>
              <a:t> </a:t>
            </a:r>
            <a:r>
              <a:rPr dirty="0" baseline="3472" sz="1200" spc="22">
                <a:latin typeface="Cambria Math"/>
                <a:cs typeface="Cambria Math"/>
              </a:rPr>
              <a:t>)</a:t>
            </a:r>
            <a:r>
              <a:rPr dirty="0" baseline="-47619" sz="2100" spc="22">
                <a:latin typeface="Cambria Math"/>
                <a:cs typeface="Cambria Math"/>
              </a:rPr>
              <a:t>)</a:t>
            </a:r>
            <a:endParaRPr baseline="-47619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9080" y="8365997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27733" y="831265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73810" y="8507729"/>
            <a:ext cx="40322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86510" y="8506713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694433" y="8365997"/>
            <a:ext cx="29654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8839961"/>
            <a:ext cx="1057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65375" y="8704326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11451" y="8937497"/>
            <a:ext cx="435609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33730" sz="2100" spc="697">
                <a:latin typeface="Cambria Math"/>
                <a:cs typeface="Cambria Math"/>
              </a:rPr>
              <a:t> </a:t>
            </a:r>
            <a:r>
              <a:rPr dirty="0" baseline="-33730" sz="2100" spc="-15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15">
                <a:latin typeface="Cambria Math"/>
                <a:cs typeface="Cambria Math"/>
              </a:rPr>
              <a:t> </a:t>
            </a: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26919" y="9132569"/>
            <a:ext cx="111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24151" y="8980677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 h="0">
                <a:moveTo>
                  <a:pt x="0" y="0"/>
                </a:moveTo>
                <a:lnTo>
                  <a:pt x="4084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708275" y="8815577"/>
            <a:ext cx="1087120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35">
                <a:latin typeface="Cambria Math"/>
                <a:cs typeface="Cambria Math"/>
              </a:rPr>
              <a:t> </a:t>
            </a:r>
            <a:r>
              <a:rPr dirty="0" sz="1600" spc="59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19525" y="8679941"/>
            <a:ext cx="466725" cy="523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95"/>
              </a:spcBef>
            </a:pPr>
            <a:r>
              <a:rPr dirty="0" sz="1600" spc="415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-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415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832225" y="8980677"/>
            <a:ext cx="441959" cy="0"/>
          </a:xfrm>
          <a:custGeom>
            <a:avLst/>
            <a:gdLst/>
            <a:ahLst/>
            <a:cxnLst/>
            <a:rect l="l" t="t" r="r" b="b"/>
            <a:pathLst>
              <a:path w="441960" h="0">
                <a:moveTo>
                  <a:pt x="0" y="0"/>
                </a:moveTo>
                <a:lnTo>
                  <a:pt x="4419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3717290" cy="2327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109093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561340" marR="5080">
              <a:lnSpc>
                <a:spcPct val="143600"/>
              </a:lnSpc>
              <a:spcBef>
                <a:spcPts val="81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Z- transform </a:t>
            </a:r>
            <a:r>
              <a:rPr dirty="0" sz="1400">
                <a:latin typeface="Times New Roman"/>
                <a:cs typeface="Times New Roman"/>
              </a:rPr>
              <a:t>for the </a:t>
            </a:r>
            <a:r>
              <a:rPr dirty="0" sz="1400" spc="-10">
                <a:latin typeface="Times New Roman"/>
                <a:cs typeface="Times New Roman"/>
              </a:rPr>
              <a:t>ramp </a:t>
            </a:r>
            <a:r>
              <a:rPr dirty="0" sz="1400" spc="-5">
                <a:latin typeface="Times New Roman"/>
                <a:cs typeface="Times New Roman"/>
              </a:rPr>
              <a:t>function  Sol:</a:t>
            </a:r>
            <a:endParaRPr sz="1400">
              <a:latin typeface="Times New Roman"/>
              <a:cs typeface="Times New Roman"/>
            </a:endParaRPr>
          </a:p>
          <a:p>
            <a:pPr algn="ctr" marR="365125">
              <a:lnSpc>
                <a:spcPct val="100000"/>
              </a:lnSpc>
              <a:spcBef>
                <a:spcPts val="770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ramp </a:t>
            </a:r>
            <a:r>
              <a:rPr dirty="0" sz="1400" spc="-5">
                <a:latin typeface="Times New Roman"/>
                <a:cs typeface="Times New Roman"/>
              </a:rPr>
              <a:t>function is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298450">
              <a:lnSpc>
                <a:spcPct val="100000"/>
              </a:lnSpc>
              <a:spcBef>
                <a:spcPts val="56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561340">
              <a:lnSpc>
                <a:spcPct val="100000"/>
              </a:lnSpc>
              <a:spcBef>
                <a:spcPts val="49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)-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R="296545">
              <a:lnSpc>
                <a:spcPct val="100000"/>
              </a:lnSpc>
              <a:spcBef>
                <a:spcPts val="1505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2816706"/>
            <a:ext cx="4697095" cy="287591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200" spc="320">
                <a:latin typeface="Cambria Math"/>
                <a:cs typeface="Cambria Math"/>
              </a:rPr>
              <a:t> </a:t>
            </a:r>
            <a:r>
              <a:rPr dirty="0" baseline="-16339" sz="1275" spc="630">
                <a:latin typeface="Cambria Math"/>
                <a:cs typeface="Cambria Math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770"/>
              </a:spcBef>
            </a:pPr>
            <a:r>
              <a:rPr dirty="0" sz="1400" spc="-5">
                <a:latin typeface="Times New Roman"/>
                <a:cs typeface="Times New Roman"/>
              </a:rPr>
              <a:t>Multiply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200" spc="490">
                <a:latin typeface="Cambria Math"/>
                <a:cs typeface="Cambria Math"/>
              </a:rPr>
              <a:t> </a:t>
            </a:r>
            <a:r>
              <a:rPr dirty="0" baseline="29411" sz="1275" spc="644">
                <a:latin typeface="Cambria Math"/>
                <a:cs typeface="Cambria Math"/>
              </a:rPr>
              <a:t> </a:t>
            </a:r>
            <a:r>
              <a:rPr dirty="0" baseline="29411" sz="1275" spc="525">
                <a:latin typeface="Cambria Math"/>
                <a:cs typeface="Cambria Math"/>
              </a:rPr>
              <a:t> </a:t>
            </a:r>
            <a:r>
              <a:rPr dirty="0" sz="1200" spc="320">
                <a:latin typeface="Cambria Math"/>
                <a:cs typeface="Cambria Math"/>
              </a:rPr>
              <a:t> </a:t>
            </a:r>
            <a:r>
              <a:rPr dirty="0" baseline="-16339" sz="1275" spc="630">
                <a:latin typeface="Cambria Math"/>
                <a:cs typeface="Cambria Math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baseline="23148" sz="1800">
                <a:latin typeface="Times New Roman"/>
                <a:cs typeface="Times New Roman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( </a:t>
            </a:r>
            <a:r>
              <a:rPr dirty="0" baseline="27777" sz="1500" spc="-7">
                <a:latin typeface="Cambria Math"/>
                <a:cs typeface="Cambria Math"/>
              </a:rPr>
              <a:t>)</a:t>
            </a:r>
            <a:r>
              <a:rPr dirty="0" sz="1000" spc="-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Subtract eq. </a:t>
            </a:r>
            <a:r>
              <a:rPr dirty="0" sz="1400">
                <a:latin typeface="Times New Roman"/>
                <a:cs typeface="Times New Roman"/>
              </a:rPr>
              <a:t>(9)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eq.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(8)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>
                <a:latin typeface="Times New Roman"/>
                <a:cs typeface="Times New Roman"/>
              </a:rPr>
              <a:t>(1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( </a:t>
            </a:r>
            <a:r>
              <a:rPr dirty="0" baseline="27777" sz="1500" spc="-7">
                <a:latin typeface="Cambria Math"/>
                <a:cs typeface="Cambria Math"/>
              </a:rPr>
              <a:t>)</a:t>
            </a:r>
            <a:r>
              <a:rPr dirty="0" sz="1000" spc="-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>
                <a:latin typeface="Times New Roman"/>
                <a:cs typeface="Times New Roman"/>
              </a:rPr>
              <a:t>Again, multiply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400" spc="-5">
                <a:latin typeface="Times New Roman"/>
                <a:cs typeface="Times New Roman"/>
              </a:rPr>
              <a:t>(1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( </a:t>
            </a:r>
            <a:r>
              <a:rPr dirty="0" baseline="27777" sz="1500" spc="-7">
                <a:latin typeface="Cambria Math"/>
                <a:cs typeface="Cambria Math"/>
              </a:rPr>
              <a:t>)</a:t>
            </a:r>
            <a:r>
              <a:rPr dirty="0" sz="1000" spc="-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Subtract eq. (11) from </a:t>
            </a:r>
            <a:r>
              <a:rPr dirty="0" sz="1400">
                <a:latin typeface="Times New Roman"/>
                <a:cs typeface="Times New Roman"/>
              </a:rPr>
              <a:t>eq. (10)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400" spc="-5">
                <a:latin typeface="Times New Roman"/>
                <a:cs typeface="Times New Roman"/>
              </a:rPr>
              <a:t>[(1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19841" sz="2100" spc="7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-</a:t>
            </a:r>
            <a:r>
              <a:rPr dirty="0" baseline="19841" sz="2100" spc="37">
                <a:latin typeface="Cambria Math"/>
                <a:cs typeface="Cambria Math"/>
              </a:rPr>
              <a:t> </a:t>
            </a:r>
            <a:r>
              <a:rPr dirty="0" baseline="27777" sz="1500" spc="-22">
                <a:latin typeface="Cambria Math"/>
                <a:cs typeface="Cambria Math"/>
              </a:rPr>
              <a:t>(</a:t>
            </a:r>
            <a:r>
              <a:rPr dirty="0" baseline="27777" sz="1500" spc="262">
                <a:latin typeface="Cambria Math"/>
                <a:cs typeface="Cambria Math"/>
              </a:rPr>
              <a:t> </a:t>
            </a:r>
            <a:r>
              <a:rPr dirty="0" baseline="27777" sz="1500" spc="-7">
                <a:latin typeface="Cambria Math"/>
                <a:cs typeface="Cambria Math"/>
              </a:rPr>
              <a:t>)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4017" y="5934836"/>
            <a:ext cx="1079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6082" y="5988176"/>
            <a:ext cx="5835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Cambria Math"/>
                <a:cs typeface="Cambria Math"/>
              </a:rPr>
              <a:t>(</a:t>
            </a:r>
            <a:r>
              <a:rPr dirty="0" baseline="16666" sz="1500" spc="15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)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89429" y="5986906"/>
            <a:ext cx="861694" cy="0"/>
          </a:xfrm>
          <a:custGeom>
            <a:avLst/>
            <a:gdLst/>
            <a:ahLst/>
            <a:cxnLst/>
            <a:rect l="l" t="t" r="r" b="b"/>
            <a:pathLst>
              <a:path w="861694" h="0">
                <a:moveTo>
                  <a:pt x="0" y="0"/>
                </a:moveTo>
                <a:lnTo>
                  <a:pt x="8613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5846444"/>
            <a:ext cx="37312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38784" algn="l"/>
              </a:tabLst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652">
                <a:latin typeface="Cambria Math"/>
                <a:cs typeface="Cambria Math"/>
              </a:rPr>
              <a:t> </a:t>
            </a:r>
            <a:r>
              <a:rPr dirty="0" baseline="83333" sz="1200" spc="622">
                <a:latin typeface="Cambria Math"/>
                <a:cs typeface="Cambria Math"/>
              </a:rPr>
              <a:t> </a:t>
            </a:r>
            <a:r>
              <a:rPr dirty="0" baseline="83333" sz="1200" spc="502">
                <a:latin typeface="Cambria Math"/>
                <a:cs typeface="Cambria Math"/>
              </a:rPr>
              <a:t> </a:t>
            </a:r>
            <a:r>
              <a:rPr dirty="0" baseline="47222" sz="1500" spc="757">
                <a:latin typeface="Cambria Math"/>
                <a:cs typeface="Cambria Math"/>
              </a:rPr>
              <a:t> </a:t>
            </a:r>
            <a:r>
              <a:rPr dirty="0" baseline="47222" sz="1500" spc="660">
                <a:latin typeface="Cambria Math"/>
                <a:cs typeface="Cambria Math"/>
              </a:rPr>
              <a:t> </a:t>
            </a:r>
            <a:r>
              <a:rPr dirty="0" baseline="47222" sz="1500" spc="652">
                <a:latin typeface="Cambria Math"/>
                <a:cs typeface="Cambria Math"/>
              </a:rPr>
              <a:t> </a:t>
            </a:r>
            <a:r>
              <a:rPr dirty="0" baseline="83333" sz="1200" spc="622">
                <a:latin typeface="Cambria Math"/>
                <a:cs typeface="Cambria Math"/>
              </a:rPr>
              <a:t> </a:t>
            </a:r>
            <a:r>
              <a:rPr dirty="0" baseline="83333" sz="1200">
                <a:latin typeface="Cambria Math"/>
                <a:cs typeface="Cambria Math"/>
              </a:rPr>
              <a:t>( )</a:t>
            </a:r>
            <a:r>
              <a:rPr dirty="0" sz="80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 find the convergence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80058" y="6529704"/>
            <a:ext cx="824865" cy="0"/>
          </a:xfrm>
          <a:custGeom>
            <a:avLst/>
            <a:gdLst/>
            <a:ahLst/>
            <a:cxnLst/>
            <a:rect l="l" t="t" r="r" b="b"/>
            <a:pathLst>
              <a:path w="824864" h="0">
                <a:moveTo>
                  <a:pt x="0" y="0"/>
                </a:moveTo>
                <a:lnTo>
                  <a:pt x="8247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59560" y="6388988"/>
            <a:ext cx="1647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17244" algn="l"/>
              </a:tabLst>
            </a:pP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-27777" sz="1500" spc="742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 </a:t>
            </a:r>
            <a:r>
              <a:rPr dirty="0" baseline="-27777" sz="1500" spc="-15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</a:t>
            </a:r>
            <a:r>
              <a:rPr dirty="0" baseline="-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37105" y="6187820"/>
            <a:ext cx="1872614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1192530" algn="l"/>
              </a:tabLst>
            </a:pPr>
            <a:r>
              <a:rPr dirty="0" baseline="-19841" sz="2100" spc="86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19841" sz="2100" spc="772">
                <a:latin typeface="Cambria Math"/>
                <a:cs typeface="Cambria Math"/>
              </a:rPr>
              <a:t> </a:t>
            </a:r>
            <a:r>
              <a:rPr dirty="0" baseline="-19841" sz="2100" spc="862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20">
                <a:latin typeface="Cambria Math"/>
                <a:cs typeface="Cambria Math"/>
              </a:rPr>
              <a:t> </a:t>
            </a:r>
            <a:r>
              <a:rPr dirty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6507860"/>
            <a:ext cx="2482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19810" algn="l"/>
                <a:tab pos="1387475" algn="l"/>
                <a:tab pos="2394585" algn="l"/>
              </a:tabLst>
            </a:pPr>
            <a:r>
              <a:rPr dirty="0" baseline="5555" sz="1500" spc="675">
                <a:latin typeface="Cambria Math"/>
                <a:cs typeface="Cambria Math"/>
              </a:rPr>
              <a:t> </a:t>
            </a:r>
            <a:r>
              <a:rPr dirty="0" baseline="5555" sz="1500" spc="922">
                <a:latin typeface="Cambria Math"/>
                <a:cs typeface="Cambria Math"/>
              </a:rPr>
              <a:t> </a:t>
            </a:r>
            <a:r>
              <a:rPr dirty="0" baseline="5555" sz="1500" spc="1042">
                <a:latin typeface="Cambria Math"/>
                <a:cs typeface="Cambria Math"/>
              </a:rPr>
              <a:t> </a:t>
            </a:r>
            <a:r>
              <a:rPr dirty="0" baseline="5555" sz="1500" spc="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baseline="5555" sz="1500" spc="652">
                <a:latin typeface="Cambria Math"/>
                <a:cs typeface="Cambria Math"/>
              </a:rPr>
              <a:t> </a:t>
            </a:r>
            <a:r>
              <a:rPr dirty="0" baseline="5555" sz="1500" spc="922">
                <a:latin typeface="Cambria Math"/>
                <a:cs typeface="Cambria Math"/>
              </a:rPr>
              <a:t> </a:t>
            </a:r>
            <a:r>
              <a:rPr dirty="0" baseline="5555" sz="1500" spc="1042">
                <a:latin typeface="Cambria Math"/>
                <a:cs typeface="Cambria Math"/>
              </a:rPr>
              <a:t> </a:t>
            </a:r>
            <a:r>
              <a:rPr dirty="0" baseline="5555" sz="1500" spc="3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39210" y="6506336"/>
            <a:ext cx="346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-1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55086" y="6529704"/>
            <a:ext cx="824865" cy="0"/>
          </a:xfrm>
          <a:custGeom>
            <a:avLst/>
            <a:gdLst/>
            <a:ahLst/>
            <a:cxnLst/>
            <a:rect l="l" t="t" r="r" b="b"/>
            <a:pathLst>
              <a:path w="824864" h="0">
                <a:moveTo>
                  <a:pt x="0" y="0"/>
                </a:moveTo>
                <a:lnTo>
                  <a:pt x="8247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24610" y="7090536"/>
            <a:ext cx="824865" cy="0"/>
          </a:xfrm>
          <a:custGeom>
            <a:avLst/>
            <a:gdLst/>
            <a:ahLst/>
            <a:cxnLst/>
            <a:rect l="l" t="t" r="r" b="b"/>
            <a:pathLst>
              <a:path w="824864" h="0">
                <a:moveTo>
                  <a:pt x="0" y="0"/>
                </a:moveTo>
                <a:lnTo>
                  <a:pt x="8244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29080" y="6642582"/>
            <a:ext cx="1383665" cy="6654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R="168910">
              <a:lnSpc>
                <a:spcPct val="100000"/>
              </a:lnSpc>
              <a:spcBef>
                <a:spcPts val="5"/>
              </a:spcBef>
            </a:pPr>
            <a:r>
              <a:rPr dirty="0" baseline="-19841" sz="2100" spc="862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15873" sz="2100" spc="33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04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  </a:t>
            </a:r>
            <a:r>
              <a:rPr dirty="0" baseline="37698" sz="2100" spc="697">
                <a:latin typeface="Cambria Math"/>
                <a:cs typeface="Cambria Math"/>
              </a:rPr>
              <a:t> 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3276" y="7442072"/>
            <a:ext cx="745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50110" y="7341489"/>
            <a:ext cx="24701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660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82470" y="7583804"/>
            <a:ext cx="5835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baseline="16666" sz="1500" spc="150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)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95170" y="7582788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4" h="0">
                <a:moveTo>
                  <a:pt x="0" y="0"/>
                </a:moveTo>
                <a:lnTo>
                  <a:pt x="5626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7908416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92682" y="7791068"/>
            <a:ext cx="284480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baseline="-19323" sz="1725" spc="765">
                <a:latin typeface="Cambria Math"/>
                <a:cs typeface="Cambria Math"/>
              </a:rPr>
              <a:t> </a:t>
            </a:r>
            <a:r>
              <a:rPr dirty="0" sz="950" spc="490">
                <a:latin typeface="Cambria Math"/>
                <a:cs typeface="Cambria Math"/>
              </a:rPr>
              <a:t> </a:t>
            </a:r>
            <a:r>
              <a:rPr dirty="0" sz="950" spc="35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48130" y="8185784"/>
            <a:ext cx="93345" cy="170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32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59305" y="8200008"/>
            <a:ext cx="71755" cy="9525"/>
          </a:xfrm>
          <a:custGeom>
            <a:avLst/>
            <a:gdLst/>
            <a:ahLst/>
            <a:cxnLst/>
            <a:rect l="l" t="t" r="r" b="b"/>
            <a:pathLst>
              <a:path w="71755" h="9525">
                <a:moveTo>
                  <a:pt x="0" y="9144"/>
                </a:moveTo>
                <a:lnTo>
                  <a:pt x="71627" y="9144"/>
                </a:lnTo>
                <a:lnTo>
                  <a:pt x="71627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295146" y="8086725"/>
            <a:ext cx="48133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Cambria Math"/>
                <a:cs typeface="Cambria Math"/>
              </a:rPr>
              <a:t>(</a:t>
            </a:r>
            <a:r>
              <a:rPr dirty="0" baseline="33816" sz="1725" spc="31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)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07846" y="8066658"/>
            <a:ext cx="462280" cy="0"/>
          </a:xfrm>
          <a:custGeom>
            <a:avLst/>
            <a:gdLst/>
            <a:ahLst/>
            <a:cxnLst/>
            <a:rect l="l" t="t" r="r" b="b"/>
            <a:pathLst>
              <a:path w="462280" h="0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8519921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95146" y="8378190"/>
            <a:ext cx="426720" cy="443230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0"/>
              </a:spcBef>
            </a:pPr>
            <a:r>
              <a:rPr dirty="0" baseline="-19323" sz="1725" spc="742">
                <a:latin typeface="Cambria Math"/>
                <a:cs typeface="Cambria Math"/>
              </a:rPr>
              <a:t> </a:t>
            </a:r>
            <a:r>
              <a:rPr dirty="0" sz="950" spc="490">
                <a:latin typeface="Cambria Math"/>
                <a:cs typeface="Cambria Math"/>
              </a:rPr>
              <a:t> </a:t>
            </a:r>
            <a:r>
              <a:rPr dirty="0" sz="950" spc="35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dirty="0" sz="950" spc="-5">
                <a:latin typeface="Cambria Math"/>
                <a:cs typeface="Cambria Math"/>
              </a:rPr>
              <a:t>(</a:t>
            </a:r>
            <a:r>
              <a:rPr dirty="0" sz="950" spc="80">
                <a:latin typeface="Cambria Math"/>
                <a:cs typeface="Cambria Math"/>
              </a:rPr>
              <a:t> </a:t>
            </a:r>
            <a:r>
              <a:rPr dirty="0" sz="950" spc="-5">
                <a:latin typeface="Cambria Math"/>
                <a:cs typeface="Cambria Math"/>
              </a:rPr>
              <a:t>)</a:t>
            </a:r>
            <a:r>
              <a:rPr dirty="0" baseline="17543" sz="1425" spc="517">
                <a:latin typeface="Cambria Math"/>
                <a:cs typeface="Cambria Math"/>
              </a:rPr>
              <a:t> </a:t>
            </a:r>
            <a:endParaRPr baseline="17543" sz="1425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07846" y="8828277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286510" y="8653779"/>
            <a:ext cx="449580" cy="0"/>
          </a:xfrm>
          <a:custGeom>
            <a:avLst/>
            <a:gdLst/>
            <a:ahLst/>
            <a:cxnLst/>
            <a:rect l="l" t="t" r="r" b="b"/>
            <a:pathLst>
              <a:path w="449580" h="0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129080" y="8780526"/>
            <a:ext cx="737870" cy="527685"/>
          </a:xfrm>
          <a:prstGeom prst="rect">
            <a:avLst/>
          </a:prstGeom>
        </p:spPr>
        <p:txBody>
          <a:bodyPr wrap="square" lIns="0" tIns="132715" rIns="0" bIns="0" rtlCol="0" vert="horz">
            <a:spAutoFit/>
          </a:bodyPr>
          <a:lstStyle/>
          <a:p>
            <a:pPr algn="ctr" marL="20320">
              <a:lnSpc>
                <a:spcPct val="100000"/>
              </a:lnSpc>
              <a:spcBef>
                <a:spcPts val="1045"/>
              </a:spcBef>
            </a:pPr>
            <a:r>
              <a:rPr dirty="0" baseline="-17543" sz="1425" spc="472">
                <a:latin typeface="Cambria Math"/>
                <a:cs typeface="Cambria Math"/>
              </a:rPr>
              <a:t> </a:t>
            </a:r>
            <a:r>
              <a:rPr dirty="0" sz="950" spc="35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52573" y="9015221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84933" y="9210293"/>
            <a:ext cx="4279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20">
                <a:latin typeface="Cambria Math"/>
                <a:cs typeface="Cambria Math"/>
              </a:rPr>
              <a:t> </a:t>
            </a:r>
            <a:r>
              <a:rPr dirty="0" sz="1000" spc="-10">
                <a:latin typeface="Cambria Math"/>
                <a:cs typeface="Cambria Math"/>
              </a:rPr>
              <a:t>)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97633" y="9209277"/>
            <a:ext cx="407670" cy="0"/>
          </a:xfrm>
          <a:custGeom>
            <a:avLst/>
            <a:gdLst/>
            <a:ahLst/>
            <a:cxnLst/>
            <a:rect l="l" t="t" r="r" b="b"/>
            <a:pathLst>
              <a:path w="407669" h="0">
                <a:moveTo>
                  <a:pt x="0" y="0"/>
                </a:moveTo>
                <a:lnTo>
                  <a:pt x="4072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27150" y="1412493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322577"/>
            <a:ext cx="1747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prove that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19841" sz="2100" spc="39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136" y="539596"/>
            <a:ext cx="2631440" cy="907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algn="r" marR="98425">
              <a:lnSpc>
                <a:spcPct val="100000"/>
              </a:lnSpc>
              <a:spcBef>
                <a:spcPts val="1350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8398" y="1464310"/>
            <a:ext cx="2679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51098" y="1463293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1580608"/>
            <a:ext cx="4286250" cy="105473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algn="ctr" marR="2682240">
              <a:lnSpc>
                <a:spcPct val="100000"/>
              </a:lnSpc>
              <a:spcBef>
                <a:spcPts val="55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21825" sz="2100" spc="3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30555" sz="1500" spc="75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30555" sz="1500" spc="61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30555" sz="1500" spc="61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2679700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2718561"/>
            <a:ext cx="2618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which converge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78884" y="2859277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055745" y="2718561"/>
            <a:ext cx="875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19841" sz="2100" spc="997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66184" y="2621940"/>
            <a:ext cx="1675130" cy="4159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R="102870">
              <a:lnSpc>
                <a:spcPct val="100000"/>
              </a:lnSpc>
              <a:tabLst>
                <a:tab pos="1303020" algn="l"/>
              </a:tabLst>
            </a:pP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1188085" algn="l"/>
              </a:tabLst>
            </a:pP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67604" y="2859277"/>
            <a:ext cx="464184" cy="0"/>
          </a:xfrm>
          <a:custGeom>
            <a:avLst/>
            <a:gdLst/>
            <a:ahLst/>
            <a:cxnLst/>
            <a:rect l="l" t="t" r="r" b="b"/>
            <a:pathLst>
              <a:path w="464185" h="0">
                <a:moveTo>
                  <a:pt x="0" y="0"/>
                </a:moveTo>
                <a:lnTo>
                  <a:pt x="4636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3158997"/>
            <a:ext cx="8280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19841" sz="2100" spc="997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37917" y="3023361"/>
            <a:ext cx="111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80945" y="3277869"/>
            <a:ext cx="42545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93645" y="3299713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1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3455644"/>
            <a:ext cx="2401570" cy="6413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Z-transform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78075" y="4389754"/>
            <a:ext cx="716280" cy="0"/>
          </a:xfrm>
          <a:custGeom>
            <a:avLst/>
            <a:gdLst/>
            <a:ahLst/>
            <a:cxnLst/>
            <a:rect l="l" t="t" r="r" b="b"/>
            <a:pathLst>
              <a:path w="716280" h="0">
                <a:moveTo>
                  <a:pt x="0" y="0"/>
                </a:moveTo>
                <a:lnTo>
                  <a:pt x="7162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29080" y="4249038"/>
            <a:ext cx="20377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47619" sz="2100" spc="99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3810" y="480682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86510" y="479971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129080" y="4665090"/>
            <a:ext cx="3390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33730" sz="2100" spc="22">
                <a:latin typeface="Times New Roman"/>
                <a:cs typeface="Times New Roman"/>
              </a:rPr>
              <a:t> </a:t>
            </a:r>
            <a:r>
              <a:rPr dirty="0" sz="1400" spc="-265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495297" y="4805806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 h="0">
                <a:moveTo>
                  <a:pt x="0" y="0"/>
                </a:moveTo>
                <a:lnTo>
                  <a:pt x="4373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956561" y="4665090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65477" y="4611751"/>
            <a:ext cx="7772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97230" algn="l"/>
              </a:tabLst>
            </a:pPr>
            <a:r>
              <a:rPr dirty="0" sz="1000" spc="305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	</a:t>
            </a: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41473" y="480580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4" h="0">
                <a:moveTo>
                  <a:pt x="0" y="0"/>
                </a:moveTo>
                <a:lnTo>
                  <a:pt x="5123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642742" y="4303847"/>
            <a:ext cx="142875" cy="60071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56515">
              <a:lnSpc>
                <a:spcPct val="100000"/>
              </a:lnSpc>
              <a:spcBef>
                <a:spcPts val="78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 spc="-265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81938" y="5247766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29080" y="5113146"/>
            <a:ext cx="3333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33730" sz="2100" spc="480">
                <a:latin typeface="Times New Roman"/>
                <a:cs typeface="Times New Roman"/>
              </a:rPr>
              <a:t> </a:t>
            </a:r>
            <a:r>
              <a:rPr dirty="0" sz="1400" spc="-265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82597" y="4768722"/>
            <a:ext cx="1181735" cy="4216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  <a:tabLst>
                <a:tab pos="658495" algn="l"/>
              </a:tabLst>
            </a:pPr>
            <a:r>
              <a:rPr dirty="0" baseline="-16666" sz="1500" spc="472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585">
                <a:latin typeface="Cambria Math"/>
                <a:cs typeface="Cambria Math"/>
              </a:rPr>
              <a:t> </a:t>
            </a:r>
            <a:r>
              <a:rPr dirty="0" sz="800" spc="254">
                <a:latin typeface="Cambria Math"/>
                <a:cs typeface="Cambria Math"/>
              </a:rPr>
              <a:t> </a:t>
            </a:r>
            <a:r>
              <a:rPr dirty="0" sz="800" spc="360">
                <a:latin typeface="Cambria Math"/>
                <a:cs typeface="Cambria Math"/>
              </a:rPr>
              <a:t> </a:t>
            </a:r>
            <a:r>
              <a:rPr dirty="0" sz="800" spc="365">
                <a:latin typeface="Cambria Math"/>
                <a:cs typeface="Cambria Math"/>
              </a:rPr>
              <a:t> 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baseline="-16666" sz="1500" spc="494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54">
                <a:latin typeface="Cambria Math"/>
                <a:cs typeface="Cambria Math"/>
              </a:rPr>
              <a:t> </a:t>
            </a:r>
            <a:r>
              <a:rPr dirty="0" sz="800" spc="36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  <a:p>
            <a:pPr marL="71755">
              <a:lnSpc>
                <a:spcPct val="100000"/>
              </a:lnSpc>
              <a:spcBef>
                <a:spcPts val="960"/>
              </a:spcBef>
            </a:pPr>
            <a:r>
              <a:rPr dirty="0" baseline="-19444" sz="1500" spc="509">
                <a:latin typeface="Cambria Math"/>
                <a:cs typeface="Cambria Math"/>
              </a:rPr>
              <a:t> </a:t>
            </a:r>
            <a:r>
              <a:rPr dirty="0" baseline="-19444" sz="1500" spc="742">
                <a:latin typeface="Cambria Math"/>
                <a:cs typeface="Cambria Math"/>
              </a:rPr>
              <a:t> </a:t>
            </a: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54">
                <a:latin typeface="Cambria Math"/>
                <a:cs typeface="Cambria Math"/>
              </a:rPr>
              <a:t> </a:t>
            </a:r>
            <a:r>
              <a:rPr dirty="0" sz="800" spc="360">
                <a:latin typeface="Cambria Math"/>
                <a:cs typeface="Cambria Math"/>
              </a:rPr>
              <a:t> </a:t>
            </a:r>
            <a:r>
              <a:rPr dirty="0" sz="800" spc="395">
                <a:latin typeface="Cambria Math"/>
                <a:cs typeface="Cambria Math"/>
              </a:rPr>
              <a:t> </a:t>
            </a:r>
            <a:r>
              <a:rPr dirty="0" baseline="-19444" sz="1500" spc="757">
                <a:latin typeface="Cambria Math"/>
                <a:cs typeface="Cambria Math"/>
              </a:rPr>
              <a:t> </a:t>
            </a:r>
            <a:r>
              <a:rPr dirty="0" baseline="-19444" sz="1500" spc="494">
                <a:latin typeface="Cambria Math"/>
                <a:cs typeface="Cambria Math"/>
              </a:rPr>
              <a:t> </a:t>
            </a:r>
            <a:r>
              <a:rPr dirty="0" baseline="-19444" sz="1500" spc="742">
                <a:latin typeface="Cambria Math"/>
                <a:cs typeface="Cambria Math"/>
              </a:rPr>
              <a:t> </a:t>
            </a: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254">
                <a:latin typeface="Cambria Math"/>
                <a:cs typeface="Cambria Math"/>
              </a:rPr>
              <a:t> </a:t>
            </a:r>
            <a:r>
              <a:rPr dirty="0" sz="800" spc="36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69238" y="5254878"/>
            <a:ext cx="1447800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 </a:t>
            </a:r>
            <a:r>
              <a:rPr dirty="0" sz="1000" spc="8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382">
                <a:latin typeface="Cambria Math"/>
                <a:cs typeface="Cambria Math"/>
              </a:rPr>
              <a:t> </a:t>
            </a:r>
            <a:r>
              <a:rPr dirty="0" baseline="20833" sz="1200" spc="540">
                <a:latin typeface="Cambria Math"/>
                <a:cs typeface="Cambria Math"/>
              </a:rPr>
              <a:t> </a:t>
            </a:r>
            <a:r>
              <a:rPr dirty="0" baseline="20833" sz="1200" spc="592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382">
                <a:latin typeface="Cambria Math"/>
                <a:cs typeface="Cambria Math"/>
              </a:rPr>
              <a:t> </a:t>
            </a:r>
            <a:r>
              <a:rPr dirty="0" baseline="20833" sz="1200" spc="540">
                <a:latin typeface="Cambria Math"/>
                <a:cs typeface="Cambria Math"/>
              </a:rPr>
              <a:t> </a:t>
            </a:r>
            <a:r>
              <a:rPr dirty="0" baseline="20833" sz="1200" spc="59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449577" y="5253863"/>
            <a:ext cx="1254760" cy="0"/>
          </a:xfrm>
          <a:custGeom>
            <a:avLst/>
            <a:gdLst/>
            <a:ahLst/>
            <a:cxnLst/>
            <a:rect l="l" t="t" r="r" b="b"/>
            <a:pathLst>
              <a:path w="1254760" h="0">
                <a:moveTo>
                  <a:pt x="0" y="0"/>
                </a:moveTo>
                <a:lnTo>
                  <a:pt x="12545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691510" y="5113146"/>
            <a:ext cx="908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65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286510" y="570039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9080" y="5565774"/>
            <a:ext cx="336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33730" sz="2100" spc="30">
                <a:latin typeface="Times New Roman"/>
                <a:cs typeface="Times New Roman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78610" y="5507863"/>
            <a:ext cx="10915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">
                <a:latin typeface="Cambria Math"/>
                <a:cs typeface="Cambria Math"/>
              </a:rPr>
              <a:t>(</a:t>
            </a:r>
            <a:r>
              <a:rPr dirty="0" baseline="19444" sz="1500" spc="300">
                <a:latin typeface="Cambria Math"/>
                <a:cs typeface="Cambria Math"/>
              </a:rPr>
              <a:t> </a:t>
            </a:r>
            <a:r>
              <a:rPr dirty="0" sz="1000" spc="3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73810" y="5707507"/>
            <a:ext cx="1534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 </a:t>
            </a:r>
            <a:r>
              <a:rPr dirty="0" sz="1000" spc="7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135">
                <a:latin typeface="Cambria Math"/>
                <a:cs typeface="Cambria Math"/>
              </a:rPr>
              <a:t>,</a:t>
            </a:r>
            <a:r>
              <a:rPr dirty="0" baseline="16666" sz="1500" spc="284">
                <a:latin typeface="Cambria Math"/>
                <a:cs typeface="Cambria Math"/>
              </a:rPr>
              <a:t> </a:t>
            </a:r>
            <a:r>
              <a:rPr dirty="0" sz="1000" spc="10">
                <a:latin typeface="Cambria Math"/>
                <a:cs typeface="Cambria Math"/>
              </a:rPr>
              <a:t>-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52625" y="5706490"/>
            <a:ext cx="1344930" cy="0"/>
          </a:xfrm>
          <a:custGeom>
            <a:avLst/>
            <a:gdLst/>
            <a:ahLst/>
            <a:cxnLst/>
            <a:rect l="l" t="t" r="r" b="b"/>
            <a:pathLst>
              <a:path w="1344930" h="0">
                <a:moveTo>
                  <a:pt x="0" y="0"/>
                </a:moveTo>
                <a:lnTo>
                  <a:pt x="134442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784475" y="5565774"/>
            <a:ext cx="88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29080" y="6073520"/>
            <a:ext cx="11906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)-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44039" y="5897347"/>
            <a:ext cx="126619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356739" y="6214236"/>
            <a:ext cx="1240790" cy="0"/>
          </a:xfrm>
          <a:custGeom>
            <a:avLst/>
            <a:gdLst/>
            <a:ahLst/>
            <a:cxnLst/>
            <a:rect l="l" t="t" r="r" b="b"/>
            <a:pathLst>
              <a:path w="1240789" h="0">
                <a:moveTo>
                  <a:pt x="0" y="0"/>
                </a:moveTo>
                <a:lnTo>
                  <a:pt x="1240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129080" y="6469760"/>
            <a:ext cx="16078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/ </a:t>
            </a:r>
            <a:r>
              <a:rPr dirty="0" sz="1400">
                <a:latin typeface="Times New Roman"/>
                <a:cs typeface="Times New Roman"/>
              </a:rPr>
              <a:t>find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)-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23161" y="6934580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29080" y="6844665"/>
            <a:ext cx="26250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HW </a:t>
            </a:r>
            <a:r>
              <a:rPr dirty="0" sz="1400">
                <a:latin typeface="Times New Roman"/>
                <a:cs typeface="Times New Roman"/>
              </a:rPr>
              <a:t>/ prove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Z [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)-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02989" y="6791325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4305" sz="1200" spc="622">
                <a:latin typeface="Cambria Math"/>
                <a:cs typeface="Cambria Math"/>
              </a:rPr>
              <a:t> </a:t>
            </a:r>
            <a:r>
              <a:rPr dirty="0" baseline="24305" sz="1200" spc="592">
                <a:latin typeface="Cambria Math"/>
                <a:cs typeface="Cambria Math"/>
              </a:rPr>
              <a:t> </a:t>
            </a:r>
            <a:r>
              <a:rPr dirty="0" sz="1000" spc="265">
                <a:latin typeface="Cambria Math"/>
                <a:cs typeface="Cambria Math"/>
              </a:rPr>
              <a:t> </a:t>
            </a:r>
            <a:r>
              <a:rPr dirty="0" sz="1000" spc="245">
                <a:latin typeface="Cambria Math"/>
                <a:cs typeface="Cambria Math"/>
              </a:rPr>
              <a:t> </a:t>
            </a:r>
            <a:r>
              <a:rPr dirty="0" sz="1000" spc="250">
                <a:latin typeface="Cambria Math"/>
                <a:cs typeface="Cambria Math"/>
              </a:rPr>
              <a:t> </a:t>
            </a:r>
            <a:r>
              <a:rPr dirty="0" sz="1000" spc="-15">
                <a:latin typeface="Cambria Math"/>
                <a:cs typeface="Cambria Math"/>
              </a:rPr>
              <a:t>(</a:t>
            </a:r>
            <a:r>
              <a:rPr dirty="0" sz="1000" spc="125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18001" y="6986396"/>
            <a:ext cx="13379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547">
                <a:latin typeface="Cambria Math"/>
                <a:cs typeface="Cambria Math"/>
              </a:rPr>
              <a:t> </a:t>
            </a:r>
            <a:r>
              <a:rPr dirty="0" baseline="20833" sz="1200" spc="15">
                <a:latin typeface="Cambria Math"/>
                <a:cs typeface="Cambria Math"/>
              </a:rPr>
              <a:t> 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baseline="2777" sz="1500" spc="-22">
                <a:latin typeface="Cambria Math"/>
                <a:cs typeface="Cambria Math"/>
              </a:rPr>
              <a:t>(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)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 spc="547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830701" y="6985380"/>
            <a:ext cx="1315720" cy="0"/>
          </a:xfrm>
          <a:custGeom>
            <a:avLst/>
            <a:gdLst/>
            <a:ahLst/>
            <a:cxnLst/>
            <a:rect l="l" t="t" r="r" b="b"/>
            <a:pathLst>
              <a:path w="1315720" h="0">
                <a:moveTo>
                  <a:pt x="0" y="0"/>
                </a:moveTo>
                <a:lnTo>
                  <a:pt x="131546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129080" y="7227189"/>
            <a:ext cx="45891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transform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function that shown in Figure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868295" y="8165972"/>
            <a:ext cx="381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81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84300" y="797547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22984" y="916762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74318" y="916762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272154" y="916762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325092" y="916762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18834" y="916762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471772" y="916762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171575" y="9126219"/>
            <a:ext cx="5762625" cy="76200"/>
          </a:xfrm>
          <a:custGeom>
            <a:avLst/>
            <a:gdLst/>
            <a:ahLst/>
            <a:cxnLst/>
            <a:rect l="l" t="t" r="r" b="b"/>
            <a:pathLst>
              <a:path w="5762625" h="76200">
                <a:moveTo>
                  <a:pt x="5746877" y="30225"/>
                </a:moveTo>
                <a:lnTo>
                  <a:pt x="5699125" y="30225"/>
                </a:lnTo>
                <a:lnTo>
                  <a:pt x="5699125" y="46100"/>
                </a:lnTo>
                <a:lnTo>
                  <a:pt x="5686425" y="46102"/>
                </a:lnTo>
                <a:lnTo>
                  <a:pt x="5686425" y="76199"/>
                </a:lnTo>
                <a:lnTo>
                  <a:pt x="5762625" y="38099"/>
                </a:lnTo>
                <a:lnTo>
                  <a:pt x="5746877" y="30225"/>
                </a:lnTo>
                <a:close/>
              </a:path>
              <a:path w="5762625" h="76200">
                <a:moveTo>
                  <a:pt x="5686425" y="30227"/>
                </a:moveTo>
                <a:lnTo>
                  <a:pt x="0" y="30733"/>
                </a:lnTo>
                <a:lnTo>
                  <a:pt x="0" y="46608"/>
                </a:lnTo>
                <a:lnTo>
                  <a:pt x="5686425" y="46102"/>
                </a:lnTo>
                <a:lnTo>
                  <a:pt x="5686425" y="30227"/>
                </a:lnTo>
                <a:close/>
              </a:path>
              <a:path w="5762625" h="76200">
                <a:moveTo>
                  <a:pt x="5699125" y="30225"/>
                </a:moveTo>
                <a:lnTo>
                  <a:pt x="5686425" y="30227"/>
                </a:lnTo>
                <a:lnTo>
                  <a:pt x="5686425" y="46102"/>
                </a:lnTo>
                <a:lnTo>
                  <a:pt x="5699125" y="46100"/>
                </a:lnTo>
                <a:lnTo>
                  <a:pt x="5699125" y="30225"/>
                </a:lnTo>
                <a:close/>
              </a:path>
              <a:path w="5762625" h="76200">
                <a:moveTo>
                  <a:pt x="5686425" y="0"/>
                </a:moveTo>
                <a:lnTo>
                  <a:pt x="5686425" y="30227"/>
                </a:lnTo>
                <a:lnTo>
                  <a:pt x="5746877" y="30225"/>
                </a:lnTo>
                <a:lnTo>
                  <a:pt x="56864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133792" y="8067357"/>
            <a:ext cx="81279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143609" y="7639050"/>
            <a:ext cx="76200" cy="1543050"/>
          </a:xfrm>
          <a:custGeom>
            <a:avLst/>
            <a:gdLst/>
            <a:ahLst/>
            <a:cxnLst/>
            <a:rect l="l" t="t" r="r" b="b"/>
            <a:pathLst>
              <a:path w="76200" h="1543050">
                <a:moveTo>
                  <a:pt x="46037" y="63499"/>
                </a:moveTo>
                <a:lnTo>
                  <a:pt x="30162" y="63499"/>
                </a:lnTo>
                <a:lnTo>
                  <a:pt x="29552" y="1543049"/>
                </a:lnTo>
                <a:lnTo>
                  <a:pt x="45427" y="1543049"/>
                </a:lnTo>
                <a:lnTo>
                  <a:pt x="46037" y="63499"/>
                </a:lnTo>
                <a:close/>
              </a:path>
              <a:path w="76200" h="1543050">
                <a:moveTo>
                  <a:pt x="38125" y="0"/>
                </a:moveTo>
                <a:lnTo>
                  <a:pt x="0" y="76199"/>
                </a:lnTo>
                <a:lnTo>
                  <a:pt x="30157" y="76199"/>
                </a:lnTo>
                <a:lnTo>
                  <a:pt x="30162" y="63499"/>
                </a:lnTo>
                <a:lnTo>
                  <a:pt x="69854" y="63499"/>
                </a:lnTo>
                <a:lnTo>
                  <a:pt x="38125" y="0"/>
                </a:lnTo>
                <a:close/>
              </a:path>
              <a:path w="76200" h="1543050">
                <a:moveTo>
                  <a:pt x="69854" y="63499"/>
                </a:moveTo>
                <a:lnTo>
                  <a:pt x="46037" y="63499"/>
                </a:lnTo>
                <a:lnTo>
                  <a:pt x="46032" y="76199"/>
                </a:lnTo>
                <a:lnTo>
                  <a:pt x="76200" y="76199"/>
                </a:lnTo>
                <a:lnTo>
                  <a:pt x="69854" y="6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923033" y="8074532"/>
            <a:ext cx="251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886580" y="8242553"/>
            <a:ext cx="4318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0.7</a:t>
            </a:r>
            <a:r>
              <a:rPr dirty="0" sz="1400" spc="-10">
                <a:latin typeface="Calibri"/>
                <a:cs typeface="Calibri"/>
              </a:rPr>
              <a:t>2</a:t>
            </a:r>
            <a:r>
              <a:rPr dirty="0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903089" y="8337041"/>
            <a:ext cx="521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0.6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61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01105" y="8423909"/>
            <a:ext cx="6115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0.59049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467157" y="8510587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438457" y="8419782"/>
            <a:ext cx="81279" cy="81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329112" y="8328977"/>
            <a:ext cx="81279" cy="81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276282" y="8253412"/>
            <a:ext cx="81279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181542" y="8172132"/>
            <a:ext cx="81280" cy="81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281045" y="9380219"/>
            <a:ext cx="676275" cy="333375"/>
          </a:xfrm>
          <a:custGeom>
            <a:avLst/>
            <a:gdLst/>
            <a:ahLst/>
            <a:cxnLst/>
            <a:rect l="l" t="t" r="r" b="b"/>
            <a:pathLst>
              <a:path w="676275" h="333375">
                <a:moveTo>
                  <a:pt x="0" y="333374"/>
                </a:moveTo>
                <a:lnTo>
                  <a:pt x="676275" y="333374"/>
                </a:lnTo>
                <a:lnTo>
                  <a:pt x="676275" y="0"/>
                </a:lnTo>
                <a:lnTo>
                  <a:pt x="0" y="0"/>
                </a:lnTo>
                <a:lnTo>
                  <a:pt x="0" y="3333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3384930" y="9411410"/>
            <a:ext cx="4699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(1)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6748" y="9736022"/>
            <a:ext cx="1549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80136" y="539596"/>
            <a:ext cx="2631440" cy="993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561340">
              <a:lnSpc>
                <a:spcPct val="100000"/>
              </a:lnSpc>
              <a:spcBef>
                <a:spcPts val="155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604518"/>
            <a:ext cx="2336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0210" algn="l"/>
              </a:tabLst>
            </a:pPr>
            <a:r>
              <a:rPr dirty="0" sz="1400" spc="-5">
                <a:latin typeface="Times New Roman"/>
                <a:cs typeface="Times New Roman"/>
              </a:rPr>
              <a:t>Since   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)- </a:t>
            </a:r>
            <a:r>
              <a:rPr dirty="0" sz="1400" spc="5">
                <a:latin typeface="Cambria Math"/>
                <a:cs typeface="Cambria Math"/>
              </a:rPr>
              <a:t> 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21825" sz="2100">
                <a:latin typeface="Cambria Math"/>
                <a:cs typeface="Cambria Math"/>
              </a:rPr>
              <a:t>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6251" y="1695957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1823059"/>
            <a:ext cx="5300980" cy="252857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Times New Roman"/>
                <a:cs typeface="Times New Roman"/>
              </a:rPr>
              <a:t>From Fig (1), </a:t>
            </a:r>
            <a:r>
              <a:rPr dirty="0" sz="1400" spc="-5">
                <a:latin typeface="Times New Roman"/>
                <a:cs typeface="Times New Roman"/>
              </a:rPr>
              <a:t>it can be found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 )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 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 (</a:t>
            </a:r>
            <a:r>
              <a:rPr dirty="0" baseline="19841" sz="2100" spc="112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45000"/>
              </a:lnSpc>
              <a:spcBef>
                <a:spcPts val="25"/>
              </a:spcBef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According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power series condition,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can be  obtained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4537074"/>
            <a:ext cx="7975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54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0089" y="4360900"/>
            <a:ext cx="82931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8890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02789" y="4677790"/>
            <a:ext cx="812800" cy="0"/>
          </a:xfrm>
          <a:custGeom>
            <a:avLst/>
            <a:gdLst/>
            <a:ahLst/>
            <a:cxnLst/>
            <a:rect l="l" t="t" r="r" b="b"/>
            <a:pathLst>
              <a:path w="812800" h="0">
                <a:moveTo>
                  <a:pt x="0" y="0"/>
                </a:moveTo>
                <a:lnTo>
                  <a:pt x="812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4969890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91158" y="491655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3810" y="5050663"/>
            <a:ext cx="33464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33333" sz="1500" spc="525">
                <a:latin typeface="Cambria Math"/>
                <a:cs typeface="Cambria Math"/>
              </a:rPr>
              <a:t> </a:t>
            </a:r>
            <a:r>
              <a:rPr dirty="0" baseline="-33333" sz="1500" spc="75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-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82597" y="5213730"/>
            <a:ext cx="8318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52625" y="5228716"/>
            <a:ext cx="142240" cy="0"/>
          </a:xfrm>
          <a:custGeom>
            <a:avLst/>
            <a:gdLst/>
            <a:ahLst/>
            <a:cxnLst/>
            <a:rect l="l" t="t" r="r" b="b"/>
            <a:pathLst>
              <a:path w="142240" h="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86510" y="5110606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30426" y="4969890"/>
            <a:ext cx="9975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21051" y="4916551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89986" y="5111622"/>
            <a:ext cx="3575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02686" y="5110606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327150" y="5542914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5452998"/>
            <a:ext cx="2407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sketch the following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94557" y="5399658"/>
            <a:ext cx="1657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98290" y="5594730"/>
            <a:ext cx="3613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10990" y="5593714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 h="0">
                <a:moveTo>
                  <a:pt x="0" y="0"/>
                </a:moveTo>
                <a:lnTo>
                  <a:pt x="335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978021" y="5452998"/>
            <a:ext cx="9925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five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5809614"/>
            <a:ext cx="313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23286" y="9673538"/>
            <a:ext cx="1109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33650" y="6610350"/>
            <a:ext cx="504825" cy="304800"/>
          </a:xfrm>
          <a:custGeom>
            <a:avLst/>
            <a:gdLst/>
            <a:ahLst/>
            <a:cxnLst/>
            <a:rect l="l" t="t" r="r" b="b"/>
            <a:pathLst>
              <a:path w="504825" h="304800">
                <a:moveTo>
                  <a:pt x="0" y="304800"/>
                </a:moveTo>
                <a:lnTo>
                  <a:pt x="504825" y="304800"/>
                </a:lnTo>
                <a:lnTo>
                  <a:pt x="504825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24125" y="6638925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 h="0">
                <a:moveTo>
                  <a:pt x="8858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33650" y="7143750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 h="0">
                <a:moveTo>
                  <a:pt x="8858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400300" y="7419975"/>
            <a:ext cx="1609725" cy="304800"/>
          </a:xfrm>
          <a:custGeom>
            <a:avLst/>
            <a:gdLst/>
            <a:ahLst/>
            <a:cxnLst/>
            <a:rect l="l" t="t" r="r" b="b"/>
            <a:pathLst>
              <a:path w="1609725" h="304800">
                <a:moveTo>
                  <a:pt x="0" y="304799"/>
                </a:moveTo>
                <a:lnTo>
                  <a:pt x="1609725" y="304799"/>
                </a:lnTo>
                <a:lnTo>
                  <a:pt x="1609725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514600" y="7762875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 h="0">
                <a:moveTo>
                  <a:pt x="8858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33650" y="8372475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 h="0">
                <a:moveTo>
                  <a:pt x="8858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33650" y="9020175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 h="0">
                <a:moveTo>
                  <a:pt x="8858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200275" y="9296400"/>
            <a:ext cx="2581275" cy="304800"/>
          </a:xfrm>
          <a:custGeom>
            <a:avLst/>
            <a:gdLst/>
            <a:ahLst/>
            <a:cxnLst/>
            <a:rect l="l" t="t" r="r" b="b"/>
            <a:pathLst>
              <a:path w="2581275" h="304800">
                <a:moveTo>
                  <a:pt x="0" y="304799"/>
                </a:moveTo>
                <a:lnTo>
                  <a:pt x="2581275" y="304799"/>
                </a:lnTo>
                <a:lnTo>
                  <a:pt x="2581275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313558" y="6356070"/>
            <a:ext cx="2350135" cy="321437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88290">
              <a:lnSpc>
                <a:spcPct val="100000"/>
              </a:lnSpc>
              <a:spcBef>
                <a:spcPts val="375"/>
              </a:spcBef>
            </a:pPr>
            <a:r>
              <a:rPr dirty="0" sz="1400" spc="-190">
                <a:latin typeface="Cambria Math"/>
                <a:cs typeface="Cambria Math"/>
              </a:rPr>
              <a:t> </a:t>
            </a:r>
            <a:r>
              <a:rPr dirty="0" baseline="7936" sz="2100">
                <a:latin typeface="Cambria Math"/>
                <a:cs typeface="Cambria Math"/>
              </a:rPr>
              <a:t>̅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baseline="7936" sz="2100">
                <a:latin typeface="Cambria Math"/>
                <a:cs typeface="Cambria Math"/>
              </a:rPr>
              <a:t>̅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349250">
              <a:lnSpc>
                <a:spcPct val="100000"/>
              </a:lnSpc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Times New Roman"/>
              <a:cs typeface="Times New Roman"/>
            </a:endParaRPr>
          </a:p>
          <a:p>
            <a:pPr marL="370840">
              <a:lnSpc>
                <a:spcPct val="100000"/>
              </a:lnSpc>
              <a:spcBef>
                <a:spcPts val="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207645">
              <a:lnSpc>
                <a:spcPct val="100000"/>
              </a:lnSpc>
              <a:spcBef>
                <a:spcPts val="555"/>
              </a:spcBef>
            </a:pPr>
            <a:r>
              <a:rPr dirty="0" sz="1400" spc="-180">
                <a:latin typeface="Cambria Math"/>
                <a:cs typeface="Cambria Math"/>
              </a:rPr>
              <a:t> </a:t>
            </a:r>
            <a:r>
              <a:rPr dirty="0" baseline="7936" sz="2100">
                <a:latin typeface="Cambria Math"/>
                <a:cs typeface="Cambria Math"/>
              </a:rPr>
              <a:t>̅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7936" sz="2100">
                <a:latin typeface="Cambria Math"/>
                <a:cs typeface="Cambria Math"/>
              </a:rPr>
              <a:t>̅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320040">
              <a:lnSpc>
                <a:spcPct val="100000"/>
              </a:lnSpc>
              <a:spcBef>
                <a:spcPts val="139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265430">
              <a:lnSpc>
                <a:spcPct val="100000"/>
              </a:lnSpc>
              <a:spcBef>
                <a:spcPts val="35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347980">
              <a:lnSpc>
                <a:spcPct val="100000"/>
              </a:lnSpc>
              <a:spcBef>
                <a:spcPts val="125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44780">
              <a:lnSpc>
                <a:spcPct val="100000"/>
              </a:lnSpc>
              <a:spcBef>
                <a:spcPts val="490"/>
              </a:spcBef>
            </a:pPr>
            <a:r>
              <a:rPr dirty="0" sz="1400" spc="-190">
                <a:latin typeface="Cambria Math"/>
                <a:cs typeface="Cambria Math"/>
              </a:rPr>
              <a:t> </a:t>
            </a:r>
            <a:r>
              <a:rPr dirty="0" baseline="7936" sz="2100">
                <a:latin typeface="Cambria Math"/>
                <a:cs typeface="Cambria Math"/>
              </a:rPr>
              <a:t>̅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baseline="7936" sz="2100">
                <a:latin typeface="Cambria Math"/>
                <a:cs typeface="Cambria Math"/>
              </a:rPr>
              <a:t>̅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82880">
              <a:lnSpc>
                <a:spcPct val="100000"/>
              </a:lnSpc>
              <a:spcBef>
                <a:spcPts val="94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533650" y="9601200"/>
            <a:ext cx="885825" cy="0"/>
          </a:xfrm>
          <a:custGeom>
            <a:avLst/>
            <a:gdLst/>
            <a:ahLst/>
            <a:cxnLst/>
            <a:rect l="l" t="t" r="r" b="b"/>
            <a:pathLst>
              <a:path w="885825" h="0">
                <a:moveTo>
                  <a:pt x="8858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36725" y="6115049"/>
            <a:ext cx="1053465" cy="304800"/>
          </a:xfrm>
          <a:custGeom>
            <a:avLst/>
            <a:gdLst/>
            <a:ahLst/>
            <a:cxnLst/>
            <a:rect l="l" t="t" r="r" b="b"/>
            <a:pathLst>
              <a:path w="1053464" h="304800">
                <a:moveTo>
                  <a:pt x="0" y="304800"/>
                </a:moveTo>
                <a:lnTo>
                  <a:pt x="1053464" y="304800"/>
                </a:lnTo>
                <a:lnTo>
                  <a:pt x="1053464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983994" y="6143624"/>
            <a:ext cx="5607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573020" y="5829299"/>
            <a:ext cx="4532630" cy="447675"/>
          </a:xfrm>
          <a:custGeom>
            <a:avLst/>
            <a:gdLst/>
            <a:ahLst/>
            <a:cxnLst/>
            <a:rect l="l" t="t" r="r" b="b"/>
            <a:pathLst>
              <a:path w="4532630" h="447675">
                <a:moveTo>
                  <a:pt x="0" y="447675"/>
                </a:moveTo>
                <a:lnTo>
                  <a:pt x="4532630" y="447675"/>
                </a:lnTo>
                <a:lnTo>
                  <a:pt x="4532630" y="0"/>
                </a:lnTo>
                <a:lnTo>
                  <a:pt x="0" y="0"/>
                </a:lnTo>
                <a:lnTo>
                  <a:pt x="0" y="447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73020" y="5829299"/>
            <a:ext cx="4532630" cy="447675"/>
          </a:xfrm>
          <a:custGeom>
            <a:avLst/>
            <a:gdLst/>
            <a:ahLst/>
            <a:cxnLst/>
            <a:rect l="l" t="t" r="r" b="b"/>
            <a:pathLst>
              <a:path w="4532630" h="447675">
                <a:moveTo>
                  <a:pt x="0" y="447675"/>
                </a:moveTo>
                <a:lnTo>
                  <a:pt x="4532630" y="447675"/>
                </a:lnTo>
                <a:lnTo>
                  <a:pt x="4532630" y="0"/>
                </a:lnTo>
                <a:lnTo>
                  <a:pt x="0" y="0"/>
                </a:lnTo>
                <a:lnTo>
                  <a:pt x="0" y="4476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772282" y="5863208"/>
            <a:ext cx="41306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624454" y="6124574"/>
            <a:ext cx="413384" cy="304800"/>
          </a:xfrm>
          <a:custGeom>
            <a:avLst/>
            <a:gdLst/>
            <a:ahLst/>
            <a:cxnLst/>
            <a:rect l="l" t="t" r="r" b="b"/>
            <a:pathLst>
              <a:path w="413385" h="304800">
                <a:moveTo>
                  <a:pt x="0" y="304800"/>
                </a:moveTo>
                <a:lnTo>
                  <a:pt x="413384" y="304800"/>
                </a:lnTo>
                <a:lnTo>
                  <a:pt x="413384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624454" y="6124574"/>
            <a:ext cx="413384" cy="304800"/>
          </a:xfrm>
          <a:custGeom>
            <a:avLst/>
            <a:gdLst/>
            <a:ahLst/>
            <a:cxnLst/>
            <a:rect l="l" t="t" r="r" b="b"/>
            <a:pathLst>
              <a:path w="413385" h="304800">
                <a:moveTo>
                  <a:pt x="0" y="304800"/>
                </a:moveTo>
                <a:lnTo>
                  <a:pt x="413384" y="304800"/>
                </a:lnTo>
                <a:lnTo>
                  <a:pt x="413384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725039" y="6152768"/>
            <a:ext cx="21082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696845" y="6157594"/>
            <a:ext cx="4212590" cy="0"/>
          </a:xfrm>
          <a:custGeom>
            <a:avLst/>
            <a:gdLst/>
            <a:ahLst/>
            <a:cxnLst/>
            <a:rect l="l" t="t" r="r" b="b"/>
            <a:pathLst>
              <a:path w="4212590" h="0">
                <a:moveTo>
                  <a:pt x="421258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696845" y="6153149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81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571625" y="6391274"/>
            <a:ext cx="1125220" cy="0"/>
          </a:xfrm>
          <a:custGeom>
            <a:avLst/>
            <a:gdLst/>
            <a:ahLst/>
            <a:cxnLst/>
            <a:rect l="l" t="t" r="r" b="b"/>
            <a:pathLst>
              <a:path w="1125220" h="0">
                <a:moveTo>
                  <a:pt x="112522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12902" y="304799"/>
            <a:ext cx="694286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3144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50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192123"/>
            <a:ext cx="5304790" cy="973455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  <a:tabLst>
                <a:tab pos="462915" algn="l"/>
                <a:tab pos="1049020" algn="l"/>
                <a:tab pos="1449705" algn="l"/>
              </a:tabLst>
            </a:pPr>
            <a:r>
              <a:rPr dirty="0" sz="1400" spc="-5">
                <a:latin typeface="Times New Roman"/>
                <a:cs typeface="Times New Roman"/>
              </a:rPr>
              <a:t>This	means	that	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Now </a:t>
            </a:r>
            <a:r>
              <a:rPr dirty="0" sz="140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 spc="-10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drawn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given in Fig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3161" y="5725794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5635878"/>
            <a:ext cx="25063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HW </a:t>
            </a:r>
            <a:r>
              <a:rPr dirty="0" sz="1400">
                <a:latin typeface="Times New Roman"/>
                <a:cs typeface="Times New Roman"/>
              </a:rPr>
              <a:t>/ sketch </a:t>
            </a:r>
            <a:r>
              <a:rPr dirty="0" sz="1400" spc="-5">
                <a:latin typeface="Times New Roman"/>
                <a:cs typeface="Times New Roman"/>
              </a:rPr>
              <a:t>the following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7604" y="5539256"/>
            <a:ext cx="26035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10304" y="5776594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78021" y="5635878"/>
            <a:ext cx="10121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four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5878407"/>
            <a:ext cx="4638675" cy="1955800"/>
          </a:xfrm>
          <a:prstGeom prst="rect">
            <a:avLst/>
          </a:prstGeom>
        </p:spPr>
        <p:txBody>
          <a:bodyPr wrap="square" lIns="0" tIns="13398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10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Properties of </a:t>
            </a:r>
            <a:r>
              <a:rPr dirty="0" u="heavy" sz="16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Z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Transform</a:t>
            </a:r>
            <a:endParaRPr sz="16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850"/>
              </a:spcBef>
              <a:buAutoNum type="arabicPlain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Linearity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-11904" sz="2100" spc="3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-11904" sz="2100" spc="3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)-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-11904" sz="2100" spc="3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)-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-11904" sz="2100" spc="3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" sz="2100" spc="-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constants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40"/>
              </a:spcBef>
              <a:buAutoNum type="arabicPlain" startAt="2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Right shifting property </a:t>
            </a:r>
            <a:r>
              <a:rPr dirty="0" sz="1400">
                <a:latin typeface="Times New Roman"/>
                <a:cs typeface="Times New Roman"/>
              </a:rPr>
              <a:t>(delay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time)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Note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4914" y="8097392"/>
            <a:ext cx="8578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70255" algn="l"/>
              </a:tabLst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	</a:t>
            </a: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8010525"/>
            <a:ext cx="1970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{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39682" sz="2100" spc="697">
                <a:latin typeface="Cambria Math"/>
                <a:cs typeface="Cambria Math"/>
              </a:rPr>
              <a:t> </a:t>
            </a:r>
            <a:endParaRPr baseline="39682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42970" y="8112632"/>
            <a:ext cx="156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8225" algn="l"/>
              </a:tabLst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        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-11904" sz="2100" spc="82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	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36872" y="7885556"/>
            <a:ext cx="6451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135">
                <a:latin typeface="Cambria Math"/>
                <a:cs typeface="Cambria Math"/>
              </a:rPr>
              <a:t> </a:t>
            </a:r>
            <a:r>
              <a:rPr dirty="0" baseline="-39682" sz="2100">
                <a:latin typeface="Cambria Math"/>
                <a:cs typeface="Cambria Math"/>
              </a:rPr>
              <a:t>}</a:t>
            </a:r>
            <a:endParaRPr baseline="-39682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8295595"/>
            <a:ext cx="3546475" cy="109664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algn="ctr" marR="12065">
              <a:lnSpc>
                <a:spcPct val="100000"/>
              </a:lnSpc>
              <a:spcBef>
                <a:spcPts val="1075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Left shifting property (advance in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time)</a:t>
            </a:r>
            <a:endParaRPr sz="1400">
              <a:latin typeface="Times New Roman"/>
              <a:cs typeface="Times New Roman"/>
            </a:endParaRPr>
          </a:p>
          <a:p>
            <a:pPr algn="r" marR="731520">
              <a:lnSpc>
                <a:spcPct val="100000"/>
              </a:lnSpc>
              <a:spcBef>
                <a:spcPts val="690"/>
              </a:spcBef>
            </a:pPr>
            <a:r>
              <a:rPr dirty="0" sz="1000" spc="395">
                <a:latin typeface="Cambria Math"/>
                <a:cs typeface="Cambria Math"/>
              </a:rPr>
              <a:t> </a:t>
            </a:r>
            <a:r>
              <a:rPr dirty="0" sz="1000" spc="42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)-</a:t>
            </a:r>
            <a:r>
              <a:rPr dirty="0" baseline="21825" sz="2100" spc="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21825" sz="2100" spc="52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algn="r" marR="769620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51986" y="4969890"/>
            <a:ext cx="4705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(2)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4800" y="280238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40154" y="4765674"/>
            <a:ext cx="2489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61258" y="4191126"/>
            <a:ext cx="4921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37002" y="3585183"/>
            <a:ext cx="1637664" cy="54356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400">
                <a:latin typeface="Calibri"/>
                <a:cs typeface="Calibri"/>
              </a:rPr>
              <a:t>0.5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359"/>
              </a:spcBef>
            </a:pPr>
            <a:r>
              <a:rPr dirty="0" sz="1400">
                <a:latin typeface="Calibri"/>
                <a:cs typeface="Calibri"/>
              </a:rPr>
              <a:t>0.1</a:t>
            </a:r>
            <a:r>
              <a:rPr dirty="0" sz="1400" spc="-10">
                <a:latin typeface="Calibri"/>
                <a:cs typeface="Calibri"/>
              </a:rPr>
              <a:t>2</a:t>
            </a:r>
            <a:r>
              <a:rPr dirty="0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32528" y="4098162"/>
            <a:ext cx="521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0.0</a:t>
            </a:r>
            <a:r>
              <a:rPr dirty="0" sz="1400" spc="-10">
                <a:latin typeface="Calibri"/>
                <a:cs typeface="Calibri"/>
              </a:rPr>
              <a:t>6</a:t>
            </a:r>
            <a:r>
              <a:rPr dirty="0" sz="1400">
                <a:latin typeface="Calibri"/>
                <a:cs typeface="Calibri"/>
              </a:rPr>
              <a:t>25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853622" y="4186237"/>
            <a:ext cx="81279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3057" y="3990657"/>
            <a:ext cx="81279" cy="81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24237" y="4281487"/>
            <a:ext cx="81279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04782" y="3727767"/>
            <a:ext cx="81280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96757" y="4862512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85875" y="2381249"/>
            <a:ext cx="76200" cy="3200400"/>
          </a:xfrm>
          <a:custGeom>
            <a:avLst/>
            <a:gdLst/>
            <a:ahLst/>
            <a:cxnLst/>
            <a:rect l="l" t="t" r="r" b="b"/>
            <a:pathLst>
              <a:path w="76200" h="3200400">
                <a:moveTo>
                  <a:pt x="30099" y="3124199"/>
                </a:moveTo>
                <a:lnTo>
                  <a:pt x="0" y="3124199"/>
                </a:lnTo>
                <a:lnTo>
                  <a:pt x="38100" y="3200399"/>
                </a:lnTo>
                <a:lnTo>
                  <a:pt x="69850" y="3136899"/>
                </a:lnTo>
                <a:lnTo>
                  <a:pt x="30099" y="3136899"/>
                </a:lnTo>
                <a:lnTo>
                  <a:pt x="30099" y="3124199"/>
                </a:lnTo>
                <a:close/>
              </a:path>
              <a:path w="76200" h="3200400">
                <a:moveTo>
                  <a:pt x="45974" y="63500"/>
                </a:moveTo>
                <a:lnTo>
                  <a:pt x="30099" y="63500"/>
                </a:lnTo>
                <a:lnTo>
                  <a:pt x="30099" y="3136899"/>
                </a:lnTo>
                <a:lnTo>
                  <a:pt x="45974" y="3136899"/>
                </a:lnTo>
                <a:lnTo>
                  <a:pt x="45974" y="63500"/>
                </a:lnTo>
                <a:close/>
              </a:path>
              <a:path w="76200" h="3200400">
                <a:moveTo>
                  <a:pt x="76200" y="3124199"/>
                </a:moveTo>
                <a:lnTo>
                  <a:pt x="45974" y="3124199"/>
                </a:lnTo>
                <a:lnTo>
                  <a:pt x="45974" y="3136899"/>
                </a:lnTo>
                <a:lnTo>
                  <a:pt x="69850" y="3136899"/>
                </a:lnTo>
                <a:lnTo>
                  <a:pt x="76200" y="3124199"/>
                </a:lnTo>
                <a:close/>
              </a:path>
              <a:path w="76200" h="3200400">
                <a:moveTo>
                  <a:pt x="38100" y="0"/>
                </a:moveTo>
                <a:lnTo>
                  <a:pt x="0" y="76200"/>
                </a:lnTo>
                <a:lnTo>
                  <a:pt x="30099" y="76200"/>
                </a:lnTo>
                <a:lnTo>
                  <a:pt x="30099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00400">
                <a:moveTo>
                  <a:pt x="69850" y="63500"/>
                </a:moveTo>
                <a:lnTo>
                  <a:pt x="45974" y="63500"/>
                </a:lnTo>
                <a:lnTo>
                  <a:pt x="45974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23975" y="4124959"/>
            <a:ext cx="4406265" cy="76200"/>
          </a:xfrm>
          <a:custGeom>
            <a:avLst/>
            <a:gdLst/>
            <a:ahLst/>
            <a:cxnLst/>
            <a:rect l="l" t="t" r="r" b="b"/>
            <a:pathLst>
              <a:path w="4406265" h="76200">
                <a:moveTo>
                  <a:pt x="4330065" y="0"/>
                </a:moveTo>
                <a:lnTo>
                  <a:pt x="4330065" y="76200"/>
                </a:lnTo>
                <a:lnTo>
                  <a:pt x="4390517" y="45974"/>
                </a:lnTo>
                <a:lnTo>
                  <a:pt x="4342765" y="45974"/>
                </a:lnTo>
                <a:lnTo>
                  <a:pt x="4342765" y="30099"/>
                </a:lnTo>
                <a:lnTo>
                  <a:pt x="4390263" y="30099"/>
                </a:lnTo>
                <a:lnTo>
                  <a:pt x="4330065" y="0"/>
                </a:lnTo>
                <a:close/>
              </a:path>
              <a:path w="4406265" h="76200">
                <a:moveTo>
                  <a:pt x="4330065" y="30099"/>
                </a:moveTo>
                <a:lnTo>
                  <a:pt x="0" y="30099"/>
                </a:lnTo>
                <a:lnTo>
                  <a:pt x="0" y="45974"/>
                </a:lnTo>
                <a:lnTo>
                  <a:pt x="4330065" y="45974"/>
                </a:lnTo>
                <a:lnTo>
                  <a:pt x="4330065" y="30099"/>
                </a:lnTo>
                <a:close/>
              </a:path>
              <a:path w="4406265" h="76200">
                <a:moveTo>
                  <a:pt x="4390263" y="30099"/>
                </a:moveTo>
                <a:lnTo>
                  <a:pt x="4342765" y="30099"/>
                </a:lnTo>
                <a:lnTo>
                  <a:pt x="4342765" y="45974"/>
                </a:lnTo>
                <a:lnTo>
                  <a:pt x="4390517" y="45974"/>
                </a:lnTo>
                <a:lnTo>
                  <a:pt x="4406265" y="38100"/>
                </a:lnTo>
                <a:lnTo>
                  <a:pt x="4390263" y="30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275397" y="2954337"/>
            <a:ext cx="81280" cy="812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7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2644775" cy="1618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17780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1018540" indent="-228600">
              <a:lnSpc>
                <a:spcPct val="100000"/>
              </a:lnSpc>
              <a:spcBef>
                <a:spcPts val="1585"/>
              </a:spcBef>
              <a:buAutoNum type="arabicPlain" startAt="4"/>
              <a:tabLst>
                <a:tab pos="1019175" algn="l"/>
              </a:tabLst>
            </a:pPr>
            <a:r>
              <a:rPr dirty="0" sz="1400" spc="-5">
                <a:latin typeface="Times New Roman"/>
                <a:cs typeface="Times New Roman"/>
              </a:rPr>
              <a:t>Multiplying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39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561340">
              <a:lnSpc>
                <a:spcPct val="100000"/>
              </a:lnSpc>
              <a:spcBef>
                <a:spcPts val="80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baseline="19841" sz="21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018540" indent="-228600">
              <a:lnSpc>
                <a:spcPct val="100000"/>
              </a:lnSpc>
              <a:spcBef>
                <a:spcPts val="720"/>
              </a:spcBef>
              <a:buAutoNum type="arabicPlain" startAt="5"/>
              <a:tabLst>
                <a:tab pos="1019175" algn="l"/>
              </a:tabLst>
            </a:pPr>
            <a:r>
              <a:rPr dirty="0" sz="1400" spc="-5">
                <a:latin typeface="Times New Roman"/>
                <a:cs typeface="Times New Roman"/>
              </a:rPr>
              <a:t>Initial value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2130906"/>
            <a:ext cx="5305425" cy="189420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 indent="220345">
              <a:lnSpc>
                <a:spcPct val="147100"/>
              </a:lnSpc>
              <a:spcBef>
                <a:spcPts val="85"/>
              </a:spcBef>
            </a:pPr>
            <a:r>
              <a:rPr dirty="0" sz="1400" spc="-5">
                <a:latin typeface="Times New Roman"/>
                <a:cs typeface="Times New Roman"/>
              </a:rPr>
              <a:t>This property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considered to find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obtained  directly </a:t>
            </a:r>
            <a:r>
              <a:rPr dirty="0" sz="1400">
                <a:latin typeface="Times New Roman"/>
                <a:cs typeface="Times New Roman"/>
              </a:rPr>
              <a:t>by put ( 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function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or by </a:t>
            </a:r>
            <a:r>
              <a:rPr dirty="0" sz="1400" spc="-5">
                <a:latin typeface="Times New Roman"/>
                <a:cs typeface="Times New Roman"/>
              </a:rPr>
              <a:t>taking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)  </a:t>
            </a:r>
            <a:r>
              <a:rPr dirty="0" sz="1400" spc="-5">
                <a:latin typeface="Times New Roman"/>
                <a:cs typeface="Times New Roman"/>
              </a:rPr>
              <a:t>and choose the first term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not contains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baseline="19841" sz="2100" spc="42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)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6- </a:t>
            </a:r>
            <a:r>
              <a:rPr dirty="0" sz="1400" spc="-5">
                <a:latin typeface="Times New Roman"/>
                <a:cs typeface="Times New Roman"/>
              </a:rPr>
              <a:t>Final value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 indent="220345">
              <a:lnSpc>
                <a:spcPct val="1450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This value represent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or can be </a:t>
            </a:r>
            <a:r>
              <a:rPr dirty="0" sz="1400" spc="-10">
                <a:latin typeface="Times New Roman"/>
                <a:cs typeface="Times New Roman"/>
              </a:rPr>
              <a:t>found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  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4098162"/>
            <a:ext cx="1172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4213423"/>
            <a:ext cx="3723004" cy="499109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700"/>
              </a:spcBef>
            </a:pPr>
            <a:r>
              <a:rPr dirty="0" sz="1400">
                <a:latin typeface="Times New Roman"/>
                <a:cs typeface="Times New Roman"/>
              </a:rPr>
              <a:t>7- </a:t>
            </a:r>
            <a:r>
              <a:rPr dirty="0" sz="1400" spc="-5">
                <a:latin typeface="Times New Roman"/>
                <a:cs typeface="Times New Roman"/>
              </a:rPr>
              <a:t>Multiplication </a:t>
            </a:r>
            <a:r>
              <a:rPr dirty="0" sz="1400">
                <a:latin typeface="Times New Roman"/>
                <a:cs typeface="Times New Roman"/>
              </a:rPr>
              <a:t>by (n) or </a:t>
            </a:r>
            <a:r>
              <a:rPr dirty="0" sz="1400" spc="-5">
                <a:latin typeface="Times New Roman"/>
                <a:cs typeface="Times New Roman"/>
              </a:rPr>
              <a:t>(Differentiation in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Z)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97886" y="5043550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 h="0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4902834"/>
            <a:ext cx="18954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62301" y="5613374"/>
            <a:ext cx="597535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4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75001" y="5930519"/>
            <a:ext cx="578485" cy="0"/>
          </a:xfrm>
          <a:custGeom>
            <a:avLst/>
            <a:gdLst/>
            <a:ahLst/>
            <a:cxnLst/>
            <a:rect l="l" t="t" r="r" b="b"/>
            <a:pathLst>
              <a:path w="578485" h="0">
                <a:moveTo>
                  <a:pt x="0" y="0"/>
                </a:moveTo>
                <a:lnTo>
                  <a:pt x="5779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70758" y="5789802"/>
            <a:ext cx="546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39210" y="5613374"/>
            <a:ext cx="426720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51910" y="5930519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 h="0">
                <a:moveTo>
                  <a:pt x="0" y="0"/>
                </a:moveTo>
                <a:lnTo>
                  <a:pt x="399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76858" y="4965928"/>
            <a:ext cx="1342390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3345" marR="5080" indent="1027430">
              <a:lnSpc>
                <a:spcPct val="1264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8-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cc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ula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5699451"/>
            <a:ext cx="970915" cy="54864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825"/>
              </a:spcBef>
            </a:pP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69233" y="5789802"/>
            <a:ext cx="3632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6188430"/>
            <a:ext cx="5299075" cy="157099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Cambria Math"/>
                <a:cs typeface="Cambria Math"/>
              </a:rPr>
              <a:t>9-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-11904" sz="21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-11904" sz="21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12700" marR="5080">
              <a:lnSpc>
                <a:spcPts val="241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This relationship plays </a:t>
            </a:r>
            <a:r>
              <a:rPr dirty="0" sz="1400">
                <a:latin typeface="Times New Roman"/>
                <a:cs typeface="Times New Roman"/>
              </a:rPr>
              <a:t>a central </a:t>
            </a:r>
            <a:r>
              <a:rPr dirty="0" sz="1400" spc="-5">
                <a:latin typeface="Times New Roman"/>
                <a:cs typeface="Times New Roman"/>
              </a:rPr>
              <a:t>role in the analysis and design of  discrete-time </a:t>
            </a:r>
            <a:r>
              <a:rPr dirty="0" sz="1400">
                <a:latin typeface="Times New Roman"/>
                <a:cs typeface="Times New Roman"/>
              </a:rPr>
              <a:t>systems.</a:t>
            </a:r>
            <a:endParaRPr sz="1400">
              <a:latin typeface="Times New Roman"/>
              <a:cs typeface="Times New Roman"/>
            </a:endParaRPr>
          </a:p>
          <a:p>
            <a:pPr algn="ctr" marR="3192145">
              <a:lnSpc>
                <a:spcPct val="100000"/>
              </a:lnSpc>
              <a:spcBef>
                <a:spcPts val="530"/>
              </a:spcBef>
            </a:pPr>
            <a:r>
              <a:rPr dirty="0" sz="1400" spc="-5">
                <a:latin typeface="Times New Roman"/>
                <a:cs typeface="Times New Roman"/>
              </a:rPr>
              <a:t>10-Time scaling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66417" y="8030336"/>
            <a:ext cx="102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77594" y="8023225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1"/>
                </a:moveTo>
                <a:lnTo>
                  <a:pt x="85343" y="12191"/>
                </a:lnTo>
                <a:lnTo>
                  <a:pt x="85343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73276" y="7890128"/>
            <a:ext cx="3642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955" algn="l"/>
              </a:tabLst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 </a:t>
            </a:r>
            <a:r>
              <a:rPr dirty="0" sz="1400" spc="395">
                <a:latin typeface="Cambria Math"/>
                <a:cs typeface="Cambria Math"/>
              </a:rPr>
              <a:t>.</a:t>
            </a:r>
            <a:r>
              <a:rPr dirty="0" baseline="33730" sz="2100" spc="59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/       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  </a:t>
            </a:r>
            <a:r>
              <a:rPr dirty="0" baseline="21825" sz="2100" spc="7">
                <a:latin typeface="Cambria Math"/>
                <a:cs typeface="Cambria Math"/>
              </a:rPr>
              <a:t> </a:t>
            </a:r>
            <a:r>
              <a:rPr dirty="0" baseline="21825" sz="2100" spc="29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	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integer and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9080" y="8162391"/>
            <a:ext cx="4149725" cy="100584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-11904" sz="2100" spc="450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-11904" sz="2100" spc="7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)-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90209" y="8875014"/>
            <a:ext cx="4686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>
                <a:latin typeface="Cambria Math"/>
                <a:cs typeface="Cambria Math"/>
              </a:rPr>
              <a:t>   </a:t>
            </a:r>
            <a:r>
              <a:rPr dirty="0" sz="1000" spc="30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(</a:t>
            </a:r>
            <a:r>
              <a:rPr dirty="0" sz="1000" spc="10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02758" y="9070085"/>
            <a:ext cx="8439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10">
                <a:latin typeface="Cambria Math"/>
                <a:cs typeface="Cambria Math"/>
              </a:rPr>
              <a:t> 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15458" y="9069069"/>
            <a:ext cx="818515" cy="0"/>
          </a:xfrm>
          <a:custGeom>
            <a:avLst/>
            <a:gdLst/>
            <a:ahLst/>
            <a:cxnLst/>
            <a:rect l="l" t="t" r="r" b="b"/>
            <a:pathLst>
              <a:path w="818514" h="0">
                <a:moveTo>
                  <a:pt x="0" y="0"/>
                </a:moveTo>
                <a:lnTo>
                  <a:pt x="8183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121146" y="8928353"/>
            <a:ext cx="70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9080" y="9341307"/>
            <a:ext cx="33470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and b=1, then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-11904" sz="2100" spc="457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29353" y="9287967"/>
            <a:ext cx="4629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>
                <a:latin typeface="Cambria Math"/>
                <a:cs typeface="Cambria Math"/>
              </a:rPr>
              <a:t>  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-15">
                <a:latin typeface="Cambria Math"/>
                <a:cs typeface="Cambria Math"/>
              </a:rPr>
              <a:t>(</a:t>
            </a:r>
            <a:r>
              <a:rPr dirty="0" sz="1000" spc="7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88560" y="9483038"/>
            <a:ext cx="946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00">
                <a:latin typeface="Cambria Math"/>
                <a:cs typeface="Cambria Math"/>
              </a:rPr>
              <a:t>   </a:t>
            </a:r>
            <a:r>
              <a:rPr dirty="0" sz="1000" spc="335">
                <a:latin typeface="Cambria Math"/>
                <a:cs typeface="Cambria Math"/>
              </a:rPr>
              <a:t> </a:t>
            </a:r>
            <a:r>
              <a:rPr dirty="0" sz="1000" spc="-10">
                <a:latin typeface="Cambria Math"/>
                <a:cs typeface="Cambria Math"/>
              </a:rPr>
              <a:t>(</a:t>
            </a:r>
            <a:r>
              <a:rPr dirty="0" sz="1000" spc="11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)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01260" y="9482022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 h="0">
                <a:moveTo>
                  <a:pt x="0" y="0"/>
                </a:moveTo>
                <a:lnTo>
                  <a:pt x="9208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7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0136" y="539596"/>
            <a:ext cx="4135754" cy="1670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5510" marR="1509395" indent="-893444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Z-Transform  </a:t>
            </a:r>
            <a:r>
              <a:rPr dirty="0" sz="1400" i="1">
                <a:latin typeface="Lucida Calligraphy"/>
                <a:cs typeface="Lucida Calligraphy"/>
              </a:rPr>
              <a:t>Part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i="1">
                <a:latin typeface="Lucida Calligraphy"/>
                <a:cs typeface="Lucida Calligraphy"/>
              </a:rPr>
              <a:t>one</a:t>
            </a:r>
            <a:endParaRPr sz="1400">
              <a:latin typeface="Lucida Calligraphy"/>
              <a:cs typeface="Lucida Calligraphy"/>
            </a:endParaRPr>
          </a:p>
          <a:p>
            <a:pPr marL="561340">
              <a:lnSpc>
                <a:spcPct val="100000"/>
              </a:lnSpc>
              <a:spcBef>
                <a:spcPts val="158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>
                <a:latin typeface="Times New Roman"/>
                <a:cs typeface="Times New Roman"/>
              </a:rPr>
              <a:t>Z </a:t>
            </a:r>
            <a:r>
              <a:rPr dirty="0" sz="1400" spc="-15">
                <a:latin typeface="Times New Roman"/>
                <a:cs typeface="Times New Roman"/>
              </a:rPr>
              <a:t>[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)-</a:t>
            </a:r>
            <a:endParaRPr sz="1400">
              <a:latin typeface="Cambria Math"/>
              <a:cs typeface="Cambria Math"/>
            </a:endParaRPr>
          </a:p>
          <a:p>
            <a:pPr marL="56134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561340">
              <a:lnSpc>
                <a:spcPct val="100000"/>
              </a:lnSpc>
              <a:spcBef>
                <a:spcPts val="1185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  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baseline="19841" sz="2100" spc="7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)</a:t>
            </a:r>
            <a:r>
              <a:rPr dirty="0" sz="1400" spc="-10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0604" y="1916937"/>
            <a:ext cx="6426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-15">
                <a:latin typeface="Cambria Math"/>
                <a:cs typeface="Cambria Math"/>
              </a:rPr>
              <a:t>(</a:t>
            </a:r>
            <a:r>
              <a:rPr dirty="0" sz="1000" spc="85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0021" y="2112010"/>
            <a:ext cx="844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10">
                <a:latin typeface="Cambria Math"/>
                <a:cs typeface="Cambria Math"/>
              </a:rPr>
              <a:t> 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52721" y="2110993"/>
            <a:ext cx="819150" cy="0"/>
          </a:xfrm>
          <a:custGeom>
            <a:avLst/>
            <a:gdLst/>
            <a:ahLst/>
            <a:cxnLst/>
            <a:rect l="l" t="t" r="r" b="b"/>
            <a:pathLst>
              <a:path w="819150" h="0">
                <a:moveTo>
                  <a:pt x="0" y="0"/>
                </a:moveTo>
                <a:lnTo>
                  <a:pt x="8186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2393949"/>
            <a:ext cx="16941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)-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6498" y="2340610"/>
            <a:ext cx="98551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4305" sz="1200" spc="434">
                <a:latin typeface="Cambria Math"/>
                <a:cs typeface="Cambria Math"/>
              </a:rPr>
              <a:t> </a:t>
            </a:r>
            <a:r>
              <a:rPr dirty="0" sz="1000" spc="-15">
                <a:latin typeface="Cambria Math"/>
                <a:cs typeface="Cambria Math"/>
              </a:rPr>
              <a:t>(</a:t>
            </a:r>
            <a:r>
              <a:rPr dirty="0" sz="1000" spc="4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45435" y="2535681"/>
            <a:ext cx="12484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434">
                <a:latin typeface="Cambria Math"/>
                <a:cs typeface="Cambria Math"/>
              </a:rPr>
              <a:t> </a:t>
            </a:r>
            <a:r>
              <a:rPr dirty="0" sz="1000" spc="300">
                <a:latin typeface="Cambria Math"/>
                <a:cs typeface="Cambria Math"/>
              </a:rPr>
              <a:t>  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58135" y="2534665"/>
            <a:ext cx="1223010" cy="0"/>
          </a:xfrm>
          <a:custGeom>
            <a:avLst/>
            <a:gdLst/>
            <a:ahLst/>
            <a:cxnLst/>
            <a:rect l="l" t="t" r="r" b="b"/>
            <a:pathLst>
              <a:path w="1223010" h="0">
                <a:moveTo>
                  <a:pt x="0" y="0"/>
                </a:moveTo>
                <a:lnTo>
                  <a:pt x="12225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2813049"/>
            <a:ext cx="126365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923925" algn="l"/>
                <a:tab pos="1250315" algn="l"/>
              </a:tabLst>
            </a:pPr>
            <a:r>
              <a:rPr dirty="0" baseline="-21825" sz="2100" spc="1110">
                <a:latin typeface="Cambria Math"/>
                <a:cs typeface="Cambria Math"/>
              </a:rPr>
              <a:t> </a:t>
            </a:r>
            <a:r>
              <a:rPr dirty="0" baseline="-21825" sz="2100" spc="1110">
                <a:latin typeface="Cambria Math"/>
                <a:cs typeface="Cambria Math"/>
              </a:rPr>
              <a:t> </a:t>
            </a:r>
            <a:r>
              <a:rPr dirty="0" baseline="-21825" sz="2100" spc="104">
                <a:latin typeface="Cambria Math"/>
                <a:cs typeface="Cambria Math"/>
              </a:rPr>
              <a:t> 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00" spc="-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53082" y="2904235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 h="0">
                <a:moveTo>
                  <a:pt x="0" y="0"/>
                </a:moveTo>
                <a:lnTo>
                  <a:pt x="142036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81074" y="2800857"/>
            <a:ext cx="7810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4305" sz="1200" spc="434">
                <a:latin typeface="Cambria Math"/>
                <a:cs typeface="Cambria Math"/>
              </a:rPr>
              <a:t> </a:t>
            </a:r>
            <a:r>
              <a:rPr dirty="0" sz="1000" spc="-15">
                <a:latin typeface="Cambria Math"/>
                <a:cs typeface="Cambria Math"/>
              </a:rPr>
              <a:t>(</a:t>
            </a:r>
            <a:r>
              <a:rPr dirty="0" baseline="33333" sz="1500" spc="12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72894" y="3141979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 h="0">
                <a:moveTo>
                  <a:pt x="0" y="0"/>
                </a:moveTo>
                <a:lnTo>
                  <a:pt x="142036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50010" y="3038601"/>
            <a:ext cx="104394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382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 </a:t>
            </a:r>
            <a:r>
              <a:rPr dirty="0" baseline="20833" sz="1200" spc="-7">
                <a:latin typeface="Cambria Math"/>
                <a:cs typeface="Cambria Math"/>
              </a:rPr>
              <a:t> </a:t>
            </a:r>
            <a:r>
              <a:rPr dirty="0" baseline="41666" sz="1200" spc="450">
                <a:latin typeface="Cambria Math"/>
                <a:cs typeface="Cambria Math"/>
              </a:rPr>
              <a:t> </a:t>
            </a:r>
            <a:r>
              <a:rPr dirty="0" baseline="41666" sz="1200">
                <a:latin typeface="Cambria Math"/>
                <a:cs typeface="Cambria Math"/>
              </a:rPr>
              <a:t> </a:t>
            </a:r>
            <a:r>
              <a:rPr dirty="0" baseline="41666" sz="1200" spc="-2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4608702"/>
            <a:ext cx="18770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19841" sz="2100" spc="3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.since </a:t>
            </a:r>
            <a:r>
              <a:rPr dirty="0" baseline="1984" sz="2100" spc="300">
                <a:latin typeface="Cambria Math"/>
                <a:cs typeface="Cambria Math"/>
              </a:rPr>
              <a:t>,</a:t>
            </a:r>
            <a:r>
              <a:rPr dirty="0" baseline="19841" sz="2100" spc="644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-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3078471"/>
            <a:ext cx="2944495" cy="1654175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943610">
              <a:lnSpc>
                <a:spcPct val="100000"/>
              </a:lnSpc>
            </a:pP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-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 marL="12700" marR="589915">
              <a:lnSpc>
                <a:spcPct val="144500"/>
              </a:lnSpc>
              <a:spcBef>
                <a:spcPts val="8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10</a:t>
            </a:r>
            <a:r>
              <a:rPr dirty="0" sz="1400" spc="-5">
                <a:latin typeface="Times New Roman"/>
                <a:cs typeface="Times New Roman"/>
              </a:rPr>
              <a:t>/ find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baseline="27777" sz="1500" spc="-15">
                <a:latin typeface="Cambria Math"/>
                <a:cs typeface="Cambria Math"/>
              </a:rPr>
              <a:t>( </a:t>
            </a:r>
            <a:r>
              <a:rPr dirty="0" baseline="27777" sz="1500" spc="67">
                <a:latin typeface="Cambria Math"/>
                <a:cs typeface="Cambria Math"/>
              </a:rPr>
              <a:t>)</a:t>
            </a:r>
            <a:r>
              <a:rPr dirty="0" sz="1400" spc="45">
                <a:latin typeface="Cambria Math"/>
                <a:cs typeface="Cambria Math"/>
              </a:rPr>
              <a:t>-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two </a:t>
            </a:r>
            <a:r>
              <a:rPr dirty="0" sz="1400" spc="-10">
                <a:latin typeface="Times New Roman"/>
                <a:cs typeface="Times New Roman"/>
              </a:rPr>
              <a:t>ways  </a:t>
            </a: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First: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-22">
                <a:latin typeface="Cambria Math"/>
                <a:cs typeface="Cambria Math"/>
              </a:rPr>
              <a:t>( </a:t>
            </a:r>
            <a:r>
              <a:rPr dirty="0" baseline="27777" sz="1500" spc="-7">
                <a:latin typeface="Cambria Math"/>
                <a:cs typeface="Cambria Math"/>
              </a:rPr>
              <a:t>)</a:t>
            </a:r>
            <a:r>
              <a:rPr dirty="0" sz="1000" spc="-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baseline="27777" sz="1500" spc="-22">
                <a:latin typeface="Cambria Math"/>
                <a:cs typeface="Cambria Math"/>
              </a:rPr>
              <a:t>( </a:t>
            </a:r>
            <a:r>
              <a:rPr dirty="0" baseline="27777" sz="1500" spc="67">
                <a:latin typeface="Cambria Math"/>
                <a:cs typeface="Cambria Math"/>
              </a:rPr>
              <a:t>)</a:t>
            </a:r>
            <a:r>
              <a:rPr dirty="0" sz="1400" spc="45">
                <a:latin typeface="Cambria Math"/>
                <a:cs typeface="Cambria Math"/>
              </a:rPr>
              <a:t>-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19841" sz="2100" spc="442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algn="r" marR="829310">
              <a:lnSpc>
                <a:spcPct val="100000"/>
              </a:lnSpc>
              <a:spcBef>
                <a:spcPts val="53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69463" y="4750434"/>
            <a:ext cx="26606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82163" y="4749419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29080" y="4995798"/>
            <a:ext cx="9023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→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19841" sz="2100" spc="832">
                <a:latin typeface="Cambria Math"/>
                <a:cs typeface="Cambria Math"/>
              </a:rPr>
              <a:t> </a:t>
            </a:r>
            <a:r>
              <a:rPr dirty="0" baseline="27777" sz="1500" spc="52">
                <a:latin typeface="Cambria Math"/>
                <a:cs typeface="Cambria Math"/>
              </a:rPr>
              <a:t>)</a:t>
            </a:r>
            <a:r>
              <a:rPr dirty="0" sz="1400" spc="35">
                <a:latin typeface="Cambria Math"/>
                <a:cs typeface="Cambria Math"/>
              </a:rPr>
              <a:t>-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66798" y="5136514"/>
            <a:ext cx="305435" cy="0"/>
          </a:xfrm>
          <a:custGeom>
            <a:avLst/>
            <a:gdLst/>
            <a:ahLst/>
            <a:cxnLst/>
            <a:rect l="l" t="t" r="r" b="b"/>
            <a:pathLst>
              <a:path w="305435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409570" y="4995798"/>
            <a:ext cx="12223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19841" sz="2100" spc="967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71445" y="4942458"/>
            <a:ext cx="16814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600835" algn="l"/>
              </a:tabLst>
            </a:pPr>
            <a:r>
              <a:rPr dirty="0" sz="1000" spc="305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	</a:t>
            </a: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54098" y="5137530"/>
            <a:ext cx="191452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1600835" algn="l"/>
              </a:tabLst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55440" y="513651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62710" y="5639434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4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5322544"/>
            <a:ext cx="716280" cy="8013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338455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400" spc="-5">
                <a:latin typeface="Times New Roman"/>
                <a:cs typeface="Times New Roman"/>
              </a:rPr>
              <a:t>Second: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6399656"/>
            <a:ext cx="684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19841" sz="2100" spc="839">
                <a:latin typeface="Cambria Math"/>
                <a:cs typeface="Cambria Math"/>
              </a:rPr>
              <a:t> </a:t>
            </a:r>
            <a:r>
              <a:rPr dirty="0" baseline="27777" sz="1500" spc="67">
                <a:latin typeface="Cambria Math"/>
                <a:cs typeface="Cambria Math"/>
              </a:rPr>
              <a:t>)</a:t>
            </a:r>
            <a:r>
              <a:rPr dirty="0" sz="1400" spc="45">
                <a:latin typeface="Cambria Math"/>
                <a:cs typeface="Cambria Math"/>
              </a:rPr>
              <a:t>-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37689" y="6223482"/>
            <a:ext cx="49530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420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850389" y="6540372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 h="0">
                <a:moveTo>
                  <a:pt x="0" y="0"/>
                </a:moveTo>
                <a:lnTo>
                  <a:pt x="4757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362326" y="6399656"/>
            <a:ext cx="13436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 </a:t>
            </a:r>
            <a:r>
              <a:rPr dirty="0" baseline="27777" sz="1500" spc="-22">
                <a:latin typeface="Cambria Math"/>
                <a:cs typeface="Cambria Math"/>
              </a:rPr>
              <a:t>( </a:t>
            </a:r>
            <a:r>
              <a:rPr dirty="0" baseline="27777" sz="1500" spc="67">
                <a:latin typeface="Cambria Math"/>
                <a:cs typeface="Cambria Math"/>
              </a:rPr>
              <a:t>)</a:t>
            </a:r>
            <a:r>
              <a:rPr dirty="0" sz="1400" spc="45">
                <a:latin typeface="Cambria Math"/>
                <a:cs typeface="Cambria Math"/>
              </a:rPr>
              <a:t>-</a:t>
            </a:r>
            <a:r>
              <a:rPr dirty="0" baseline="19841" sz="2100" spc="517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80840" y="6223482"/>
            <a:ext cx="49339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5080">
              <a:lnSpc>
                <a:spcPct val="100000"/>
              </a:lnSpc>
              <a:spcBef>
                <a:spcPts val="420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693540" y="6540372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4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194428" y="6144143"/>
            <a:ext cx="1039494" cy="71374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algn="ctr" marR="414655">
              <a:lnSpc>
                <a:spcPct val="100000"/>
              </a:lnSpc>
              <a:spcBef>
                <a:spcPts val="439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baseline="21825" sz="2100" spc="2204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  <a:p>
            <a:pPr algn="ctr" marR="411480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9080" y="7036689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50010" y="6729450"/>
            <a:ext cx="415925" cy="6654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80645">
              <a:lnSpc>
                <a:spcPct val="100000"/>
              </a:lnSpc>
              <a:spcBef>
                <a:spcPts val="5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46250" y="715403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62710" y="7177404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4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865122" y="7036689"/>
            <a:ext cx="2167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622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,</a:t>
            </a:r>
            <a:r>
              <a:rPr dirty="0" baseline="19841" sz="2100" spc="719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-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00886" y="7365872"/>
            <a:ext cx="19494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362710" y="7707756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4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129080" y="7567040"/>
            <a:ext cx="215138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1137285" algn="l"/>
                <a:tab pos="1697989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 spc="555">
                <a:latin typeface="Cambria Math"/>
                <a:cs typeface="Cambria Math"/>
              </a:rPr>
              <a:t> </a:t>
            </a:r>
            <a:r>
              <a:rPr dirty="0" baseline="-37698" sz="2100" spc="44">
                <a:latin typeface="Cambria Math"/>
                <a:cs typeface="Cambria Math"/>
              </a:rPr>
              <a:t> </a:t>
            </a:r>
            <a:r>
              <a:rPr dirty="0" baseline="-37698" sz="2100" spc="1110">
                <a:latin typeface="Cambria Math"/>
                <a:cs typeface="Cambria Math"/>
              </a:rPr>
              <a:t> </a:t>
            </a:r>
            <a:r>
              <a:rPr dirty="0" baseline="-37698" sz="2100" spc="-7">
                <a:latin typeface="Cambria Math"/>
                <a:cs typeface="Cambria Math"/>
              </a:rPr>
              <a:t> </a:t>
            </a:r>
            <a:r>
              <a:rPr dirty="0" baseline="-37698" sz="2100" spc="644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</a:t>
            </a:r>
            <a:r>
              <a:rPr dirty="0" baseline="-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33345" y="7553325"/>
            <a:ext cx="12242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00050" algn="l"/>
                <a:tab pos="966469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  </a:t>
            </a:r>
            <a:r>
              <a:rPr dirty="0" sz="1000" spc="-8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1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29080" y="8111108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73810" y="7975777"/>
            <a:ext cx="2479675" cy="470534"/>
          </a:xfrm>
          <a:prstGeom prst="rect">
            <a:avLst/>
          </a:prstGeom>
        </p:spPr>
        <p:txBody>
          <a:bodyPr wrap="square" lIns="0" tIns="205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20"/>
              </a:spcBef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3391" sz="1425" spc="525">
                <a:latin typeface="Cambria Math"/>
                <a:cs typeface="Cambria Math"/>
              </a:rPr>
              <a:t> </a:t>
            </a:r>
            <a:r>
              <a:rPr dirty="0" baseline="23391" sz="1425" spc="487">
                <a:latin typeface="Cambria Math"/>
                <a:cs typeface="Cambria Math"/>
              </a:rPr>
              <a:t> </a:t>
            </a:r>
            <a:r>
              <a:rPr dirty="0" baseline="43859" sz="1425" spc="644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3391" sz="1425" spc="525">
                <a:latin typeface="Cambria Math"/>
                <a:cs typeface="Cambria Math"/>
              </a:rPr>
              <a:t> </a:t>
            </a:r>
            <a:endParaRPr baseline="23391" sz="1425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38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286510" y="8244966"/>
            <a:ext cx="2459355" cy="0"/>
          </a:xfrm>
          <a:custGeom>
            <a:avLst/>
            <a:gdLst/>
            <a:ahLst/>
            <a:cxnLst/>
            <a:rect l="l" t="t" r="r" b="b"/>
            <a:pathLst>
              <a:path w="2459354" h="0">
                <a:moveTo>
                  <a:pt x="0" y="0"/>
                </a:moveTo>
                <a:lnTo>
                  <a:pt x="245884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129080" y="8583929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95146" y="8472982"/>
            <a:ext cx="371475" cy="470534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66040">
              <a:lnSpc>
                <a:spcPct val="100000"/>
              </a:lnSpc>
            </a:pP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35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50" spc="36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40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307846" y="8742171"/>
            <a:ext cx="353695" cy="0"/>
          </a:xfrm>
          <a:custGeom>
            <a:avLst/>
            <a:gdLst/>
            <a:ahLst/>
            <a:cxnLst/>
            <a:rect l="l" t="t" r="r" b="b"/>
            <a:pathLst>
              <a:path w="353694" h="0">
                <a:moveTo>
                  <a:pt x="0" y="0"/>
                </a:moveTo>
                <a:lnTo>
                  <a:pt x="35356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7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2018-11-10T07:21:06Z</dcterms:created>
  <dcterms:modified xsi:type="dcterms:W3CDTF">2018-11-10T07:21:06Z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