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94048" y="9799649"/>
            <a:ext cx="180339" cy="280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5" Type="http://schemas.openxmlformats.org/officeDocument/2006/relationships/image" Target="../media/image2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6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5" Type="http://schemas.openxmlformats.org/officeDocument/2006/relationships/image" Target="../media/image8.png"/><Relationship Id="rId6" Type="http://schemas.openxmlformats.org/officeDocument/2006/relationships/image" Target="../media/image2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80136" y="539596"/>
            <a:ext cx="2631440" cy="1024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5510" marR="5080" indent="-893444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Z-Transform  </a:t>
            </a:r>
            <a:r>
              <a:rPr dirty="0" sz="1400" i="1">
                <a:latin typeface="Lucida Calligraphy"/>
                <a:cs typeface="Lucida Calligraphy"/>
              </a:rPr>
              <a:t>Part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one</a:t>
            </a:r>
            <a:endParaRPr sz="1400">
              <a:latin typeface="Lucida Calligraphy"/>
              <a:cs typeface="Lucida Calligraphy"/>
            </a:endParaRPr>
          </a:p>
          <a:p>
            <a:pPr marL="1018540" indent="-228600">
              <a:lnSpc>
                <a:spcPct val="100000"/>
              </a:lnSpc>
              <a:spcBef>
                <a:spcPts val="1550"/>
              </a:spcBef>
              <a:buFont typeface="Wingdings"/>
              <a:buChar char=""/>
              <a:tabLst>
                <a:tab pos="1019175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Introduction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551787"/>
            <a:ext cx="5304155" cy="29603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3700"/>
              </a:lnSpc>
              <a:spcBef>
                <a:spcPts val="9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study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discrete-time signal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systems, we </a:t>
            </a:r>
            <a:r>
              <a:rPr dirty="0" sz="1400">
                <a:latin typeface="Times New Roman"/>
                <a:cs typeface="Times New Roman"/>
              </a:rPr>
              <a:t>have </a:t>
            </a:r>
            <a:r>
              <a:rPr dirty="0" sz="1400" spc="-5">
                <a:latin typeface="Times New Roman"/>
                <a:cs typeface="Times New Roman"/>
              </a:rPr>
              <a:t>thus </a:t>
            </a:r>
            <a:r>
              <a:rPr dirty="0" sz="1400" spc="-10">
                <a:latin typeface="Times New Roman"/>
                <a:cs typeface="Times New Roman"/>
              </a:rPr>
              <a:t>far  </a:t>
            </a:r>
            <a:r>
              <a:rPr dirty="0" sz="1400" spc="-5">
                <a:latin typeface="Times New Roman"/>
                <a:cs typeface="Times New Roman"/>
              </a:rPr>
              <a:t>considered the time-domain and the frequency domain. The </a:t>
            </a:r>
            <a:r>
              <a:rPr dirty="0" sz="1400">
                <a:latin typeface="Times New Roman"/>
                <a:cs typeface="Times New Roman"/>
              </a:rPr>
              <a:t>z-domain  </a:t>
            </a:r>
            <a:r>
              <a:rPr dirty="0" sz="1400" spc="-5">
                <a:latin typeface="Times New Roman"/>
                <a:cs typeface="Times New Roman"/>
              </a:rPr>
              <a:t>gives us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third representation. All three domains are related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10">
                <a:latin typeface="Times New Roman"/>
                <a:cs typeface="Times New Roman"/>
              </a:rPr>
              <a:t>each  </a:t>
            </a:r>
            <a:r>
              <a:rPr dirty="0" sz="1400" spc="-5">
                <a:latin typeface="Times New Roman"/>
                <a:cs typeface="Times New Roman"/>
              </a:rPr>
              <a:t>other. Recalling to the Laplace Transform (L.T),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10">
                <a:latin typeface="Times New Roman"/>
                <a:cs typeface="Times New Roman"/>
              </a:rPr>
              <a:t>found </a:t>
            </a:r>
            <a:r>
              <a:rPr dirty="0" sz="1400" spc="-5">
                <a:latin typeface="Times New Roman"/>
                <a:cs typeface="Times New Roman"/>
              </a:rPr>
              <a:t>that L.T 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used for continuous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 spc="-5">
                <a:latin typeface="Times New Roman"/>
                <a:cs typeface="Times New Roman"/>
              </a:rPr>
              <a:t>signals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illustrated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L.T.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formula</a:t>
            </a:r>
            <a:endParaRPr sz="1400">
              <a:latin typeface="Times New Roman"/>
              <a:cs typeface="Times New Roman"/>
            </a:endParaRPr>
          </a:p>
          <a:p>
            <a:pPr marL="775970">
              <a:lnSpc>
                <a:spcPts val="1200"/>
              </a:lnSpc>
              <a:spcBef>
                <a:spcPts val="54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just" marL="12700">
              <a:lnSpc>
                <a:spcPts val="1680"/>
              </a:lnSpc>
            </a:pP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92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  (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710565">
              <a:lnSpc>
                <a:spcPct val="100000"/>
              </a:lnSpc>
              <a:spcBef>
                <a:spcPts val="5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just" marL="12700">
              <a:lnSpc>
                <a:spcPct val="100000"/>
              </a:lnSpc>
              <a:spcBef>
                <a:spcPts val="500"/>
              </a:spcBef>
            </a:pP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discrete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time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functions,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summation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used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equivalent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30"/>
              </a:spcBef>
            </a:pPr>
            <a:r>
              <a:rPr dirty="0" sz="1400" spc="-5">
                <a:latin typeface="Times New Roman"/>
                <a:cs typeface="Times New Roman"/>
              </a:rPr>
              <a:t>integration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continuous </a:t>
            </a:r>
            <a:r>
              <a:rPr dirty="0" sz="1400" spc="-10">
                <a:latin typeface="Times New Roman"/>
                <a:cs typeface="Times New Roman"/>
              </a:rPr>
              <a:t>functions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given in equation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(2)</a:t>
            </a:r>
            <a:endParaRPr sz="1400">
              <a:latin typeface="Times New Roman"/>
              <a:cs typeface="Times New Roman"/>
            </a:endParaRPr>
          </a:p>
          <a:p>
            <a:pPr marL="977265">
              <a:lnSpc>
                <a:spcPct val="100000"/>
              </a:lnSpc>
              <a:spcBef>
                <a:spcPts val="570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85286" y="4546218"/>
            <a:ext cx="7626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4456225"/>
            <a:ext cx="5304155" cy="135890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1400" spc="52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-1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30555" sz="1500" spc="742">
                <a:latin typeface="Cambria Math"/>
                <a:cs typeface="Cambria Math"/>
              </a:rPr>
              <a:t> </a:t>
            </a:r>
            <a:r>
              <a:rPr dirty="0" baseline="30555" sz="1500" spc="502">
                <a:latin typeface="Cambria Math"/>
                <a:cs typeface="Cambria Math"/>
              </a:rPr>
              <a:t>  </a:t>
            </a:r>
            <a:endParaRPr baseline="30555" sz="1500">
              <a:latin typeface="Cambria Math"/>
              <a:cs typeface="Cambria Math"/>
            </a:endParaRPr>
          </a:p>
          <a:p>
            <a:pPr marL="911225">
              <a:lnSpc>
                <a:spcPct val="100000"/>
              </a:lnSpc>
              <a:spcBef>
                <a:spcPts val="1505"/>
              </a:spcBef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 marR="5080" indent="88265">
              <a:lnSpc>
                <a:spcPts val="2420"/>
              </a:lnSpc>
              <a:spcBef>
                <a:spcPts val="190"/>
              </a:spcBef>
            </a:pPr>
            <a:r>
              <a:rPr dirty="0" sz="1400" spc="-5">
                <a:latin typeface="Times New Roman"/>
                <a:cs typeface="Times New Roman"/>
              </a:rPr>
              <a:t>Assume that </a:t>
            </a:r>
            <a:r>
              <a:rPr dirty="0" sz="1400">
                <a:latin typeface="Times New Roman"/>
                <a:cs typeface="Times New Roman"/>
              </a:rPr>
              <a:t>Z =</a:t>
            </a:r>
            <a:r>
              <a:rPr dirty="0" baseline="19841" sz="2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>
                <a:latin typeface="Times New Roman"/>
                <a:cs typeface="Times New Roman"/>
              </a:rPr>
              <a:t>eq. </a:t>
            </a:r>
            <a:r>
              <a:rPr dirty="0" sz="1400" spc="-5">
                <a:latin typeface="Times New Roman"/>
                <a:cs typeface="Times New Roman"/>
              </a:rPr>
              <a:t>(2) for </a:t>
            </a:r>
            <a:r>
              <a:rPr dirty="0" sz="1400">
                <a:latin typeface="Times New Roman"/>
                <a:cs typeface="Times New Roman"/>
              </a:rPr>
              <a:t>one </a:t>
            </a:r>
            <a:r>
              <a:rPr dirty="0" sz="1400" spc="-5">
                <a:latin typeface="Times New Roman"/>
                <a:cs typeface="Times New Roman"/>
              </a:rPr>
              <a:t>side </a:t>
            </a:r>
            <a:r>
              <a:rPr dirty="0" sz="1400" spc="5">
                <a:latin typeface="Times New Roman"/>
                <a:cs typeface="Times New Roman"/>
              </a:rPr>
              <a:t>Z- </a:t>
            </a:r>
            <a:r>
              <a:rPr dirty="0" sz="1400" spc="-5">
                <a:latin typeface="Times New Roman"/>
                <a:cs typeface="Times New Roman"/>
              </a:rPr>
              <a:t>transform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written  </a:t>
            </a:r>
            <a:r>
              <a:rPr dirty="0" sz="140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  <a:p>
            <a:pPr algn="ctr" marR="3223895">
              <a:lnSpc>
                <a:spcPct val="100000"/>
              </a:lnSpc>
              <a:spcBef>
                <a:spcPts val="35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38042" y="5849492"/>
            <a:ext cx="7645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5759499"/>
            <a:ext cx="5302250" cy="303974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1400" spc="52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-13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30555" sz="1500" spc="757">
                <a:latin typeface="Cambria Math"/>
                <a:cs typeface="Cambria Math"/>
              </a:rPr>
              <a:t> </a:t>
            </a:r>
            <a:r>
              <a:rPr dirty="0" baseline="30555" sz="1500" spc="637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  <a:p>
            <a:pPr marL="911225">
              <a:lnSpc>
                <a:spcPct val="100000"/>
              </a:lnSpc>
              <a:spcBef>
                <a:spcPts val="1505"/>
              </a:spcBef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transformation, two domains are present so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baseline="19841" sz="2100" spc="22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i="1">
                <a:latin typeface="Times New Roman"/>
                <a:cs typeface="Times New Roman"/>
              </a:rPr>
              <a:t>Z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10">
                <a:latin typeface="Times New Roman"/>
                <a:cs typeface="Times New Roman"/>
              </a:rPr>
              <a:t>complex </a:t>
            </a:r>
            <a:r>
              <a:rPr dirty="0" sz="1400" spc="-5">
                <a:latin typeface="Times New Roman"/>
                <a:cs typeface="Times New Roman"/>
              </a:rPr>
              <a:t>variable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where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52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27777" sz="1500" spc="630">
                <a:latin typeface="Cambria Math"/>
                <a:cs typeface="Cambria Math"/>
              </a:rPr>
              <a:t>  </a:t>
            </a:r>
            <a:endParaRPr baseline="27777" sz="1500">
              <a:latin typeface="Cambria Math"/>
              <a:cs typeface="Cambria Math"/>
            </a:endParaRPr>
          </a:p>
          <a:p>
            <a:pPr marL="469265" indent="-228600">
              <a:lnSpc>
                <a:spcPct val="100000"/>
              </a:lnSpc>
              <a:spcBef>
                <a:spcPts val="760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Range of Convergence(RoC)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1440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case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Laplace transform, </a:t>
            </a:r>
            <a:r>
              <a:rPr dirty="0" sz="1400">
                <a:latin typeface="Times New Roman"/>
                <a:cs typeface="Times New Roman"/>
              </a:rPr>
              <a:t>the range of </a:t>
            </a:r>
            <a:r>
              <a:rPr dirty="0" sz="1400" spc="-5">
                <a:latin typeface="Times New Roman"/>
                <a:cs typeface="Times New Roman"/>
              </a:rPr>
              <a:t>values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 complex variable </a:t>
            </a:r>
            <a:r>
              <a:rPr dirty="0" sz="1400" i="1">
                <a:latin typeface="Times New Roman"/>
                <a:cs typeface="Times New Roman"/>
              </a:rPr>
              <a:t>Z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 spc="-5">
                <a:latin typeface="Times New Roman"/>
                <a:cs typeface="Times New Roman"/>
              </a:rPr>
              <a:t>the z-transform converges is called the  region of convergence. The </a:t>
            </a:r>
            <a:r>
              <a:rPr dirty="0" sz="1400">
                <a:latin typeface="Times New Roman"/>
                <a:cs typeface="Times New Roman"/>
              </a:rPr>
              <a:t>(RoC) </a:t>
            </a:r>
            <a:r>
              <a:rPr dirty="0" sz="1400" spc="-5">
                <a:latin typeface="Times New Roman"/>
                <a:cs typeface="Times New Roman"/>
              </a:rPr>
              <a:t>has the following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properties: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730"/>
              </a:spcBef>
            </a:pP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RoC </a:t>
            </a:r>
            <a:r>
              <a:rPr dirty="0" sz="1400" spc="-5">
                <a:latin typeface="Times New Roman"/>
                <a:cs typeface="Times New Roman"/>
              </a:rPr>
              <a:t>does not </a:t>
            </a:r>
            <a:r>
              <a:rPr dirty="0" sz="1400" spc="-10">
                <a:latin typeface="Times New Roman"/>
                <a:cs typeface="Times New Roman"/>
              </a:rPr>
              <a:t>contain </a:t>
            </a:r>
            <a:r>
              <a:rPr dirty="0" sz="1400">
                <a:latin typeface="Times New Roman"/>
                <a:cs typeface="Times New Roman"/>
              </a:rPr>
              <a:t>any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poles.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57630" y="9076842"/>
            <a:ext cx="5075555" cy="6534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8600">
              <a:lnSpc>
                <a:spcPct val="1471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2- If </a:t>
            </a:r>
            <a:r>
              <a:rPr dirty="0" sz="1400" spc="200">
                <a:latin typeface="Cambria Math"/>
                <a:cs typeface="Cambria Math"/>
              </a:rPr>
              <a:t>, </a:t>
            </a:r>
            <a:r>
              <a:rPr dirty="0" sz="1400" spc="25">
                <a:latin typeface="Cambria Math"/>
                <a:cs typeface="Cambria Math"/>
              </a:rPr>
              <a:t>-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finite sequence (that </a:t>
            </a:r>
            <a:r>
              <a:rPr dirty="0" sz="1400">
                <a:latin typeface="Times New Roman"/>
                <a:cs typeface="Times New Roman"/>
              </a:rPr>
              <a:t>is, </a:t>
            </a:r>
            <a:r>
              <a:rPr dirty="0" sz="1400" spc="-10" i="1">
                <a:latin typeface="Times New Roman"/>
                <a:cs typeface="Times New Roman"/>
              </a:rPr>
              <a:t>x[n] </a:t>
            </a:r>
            <a:r>
              <a:rPr dirty="0" sz="1400" i="1">
                <a:latin typeface="Times New Roman"/>
                <a:cs typeface="Times New Roman"/>
              </a:rPr>
              <a:t>= 0 </a:t>
            </a:r>
            <a:r>
              <a:rPr dirty="0" sz="1400" spc="-5">
                <a:latin typeface="Times New Roman"/>
                <a:cs typeface="Times New Roman"/>
              </a:rPr>
              <a:t>except </a:t>
            </a:r>
            <a:r>
              <a:rPr dirty="0" sz="1400">
                <a:latin typeface="Times New Roman"/>
                <a:cs typeface="Times New Roman"/>
              </a:rPr>
              <a:t>in a </a:t>
            </a:r>
            <a:r>
              <a:rPr dirty="0" sz="1400" spc="-5">
                <a:latin typeface="Times New Roman"/>
                <a:cs typeface="Times New Roman"/>
              </a:rPr>
              <a:t>finite  interval </a:t>
            </a:r>
            <a:r>
              <a:rPr dirty="0" sz="1400" spc="-5" i="1">
                <a:latin typeface="Times New Roman"/>
                <a:cs typeface="Times New Roman"/>
              </a:rPr>
              <a:t>N</a:t>
            </a:r>
            <a:r>
              <a:rPr dirty="0" baseline="-12345" sz="1350" spc="-7" i="1">
                <a:latin typeface="Times New Roman"/>
                <a:cs typeface="Times New Roman"/>
              </a:rPr>
              <a:t>l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n </a:t>
            </a:r>
            <a:r>
              <a:rPr dirty="0" sz="1400" spc="-5" i="1">
                <a:latin typeface="Times New Roman"/>
                <a:cs typeface="Times New Roman"/>
              </a:rPr>
              <a:t>N</a:t>
            </a:r>
            <a:r>
              <a:rPr dirty="0" baseline="-12345" sz="1350" spc="-7">
                <a:latin typeface="Times New Roman"/>
                <a:cs typeface="Times New Roman"/>
              </a:rPr>
              <a:t>2 </a:t>
            </a: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spc="-5" i="1">
                <a:latin typeface="Times New Roman"/>
                <a:cs typeface="Times New Roman"/>
              </a:rPr>
              <a:t>N</a:t>
            </a:r>
            <a:r>
              <a:rPr dirty="0" baseline="-12345" sz="1350" spc="-7" i="1">
                <a:latin typeface="Times New Roman"/>
                <a:cs typeface="Times New Roman"/>
              </a:rPr>
              <a:t>l</a:t>
            </a:r>
            <a:r>
              <a:rPr dirty="0" sz="1400" spc="-5">
                <a:latin typeface="Times New Roman"/>
                <a:cs typeface="Times New Roman"/>
              </a:rPr>
              <a:t>, and </a:t>
            </a:r>
            <a:r>
              <a:rPr dirty="0" sz="1400" i="1">
                <a:latin typeface="Times New Roman"/>
                <a:cs typeface="Times New Roman"/>
              </a:rPr>
              <a:t>N</a:t>
            </a:r>
            <a:r>
              <a:rPr dirty="0" baseline="-12345" sz="1350">
                <a:latin typeface="Times New Roman"/>
                <a:cs typeface="Times New Roman"/>
              </a:rPr>
              <a:t>2</a:t>
            </a:r>
            <a:r>
              <a:rPr dirty="0" sz="1400">
                <a:latin typeface="Times New Roman"/>
                <a:cs typeface="Times New Roman"/>
              </a:rPr>
              <a:t>, are </a:t>
            </a:r>
            <a:r>
              <a:rPr dirty="0" sz="1400" spc="-5">
                <a:latin typeface="Times New Roman"/>
                <a:cs typeface="Times New Roman"/>
              </a:rPr>
              <a:t>finite) and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X(z)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80136" y="539596"/>
            <a:ext cx="3703320" cy="16198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1076960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Z-Transform  </a:t>
            </a:r>
            <a:r>
              <a:rPr dirty="0" sz="1400" i="1">
                <a:latin typeface="Lucida Calligraphy"/>
                <a:cs typeface="Lucida Calligraphy"/>
              </a:rPr>
              <a:t>Part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one</a:t>
            </a:r>
            <a:endParaRPr sz="1400">
              <a:latin typeface="Lucida Calligraphy"/>
              <a:cs typeface="Lucida Calligraphy"/>
            </a:endParaRPr>
          </a:p>
          <a:p>
            <a:pPr marL="561340">
              <a:lnSpc>
                <a:spcPct val="100000"/>
              </a:lnSpc>
              <a:spcBef>
                <a:spcPts val="1585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12345" sz="1350" spc="-7">
                <a:latin typeface="Times New Roman"/>
                <a:cs typeface="Times New Roman"/>
              </a:rPr>
              <a:t>10</a:t>
            </a:r>
            <a:r>
              <a:rPr dirty="0" sz="1400" spc="-5">
                <a:latin typeface="Times New Roman"/>
                <a:cs typeface="Times New Roman"/>
              </a:rPr>
              <a:t>/ apply initial value theorem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1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56134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561340">
              <a:lnSpc>
                <a:spcPct val="100000"/>
              </a:lnSpc>
              <a:spcBef>
                <a:spcPts val="790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2368042"/>
            <a:ext cx="1036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70">
                <a:latin typeface="Cambria Math"/>
                <a:cs typeface="Cambria Math"/>
              </a:rPr>
              <a:t> 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65375" y="2232406"/>
            <a:ext cx="9213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89175" y="248538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69694" y="2486913"/>
            <a:ext cx="15881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0545" algn="l"/>
              </a:tabLst>
            </a:pPr>
            <a:r>
              <a:rPr dirty="0" baseline="5555" sz="1500" spc="472">
                <a:latin typeface="Cambria Math"/>
                <a:cs typeface="Cambria Math"/>
              </a:rPr>
              <a:t> </a:t>
            </a:r>
            <a:r>
              <a:rPr dirty="0" baseline="5555" sz="1500" spc="922">
                <a:latin typeface="Cambria Math"/>
                <a:cs typeface="Cambria Math"/>
              </a:rPr>
              <a:t> </a:t>
            </a:r>
            <a:r>
              <a:rPr dirty="0" baseline="5555" sz="1500" spc="1042">
                <a:latin typeface="Cambria Math"/>
                <a:cs typeface="Cambria Math"/>
              </a:rPr>
              <a:t> </a:t>
            </a:r>
            <a:r>
              <a:rPr dirty="0" baseline="5555" sz="1500" spc="37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205863" y="2508757"/>
            <a:ext cx="1239520" cy="0"/>
          </a:xfrm>
          <a:custGeom>
            <a:avLst/>
            <a:gdLst/>
            <a:ahLst/>
            <a:cxnLst/>
            <a:rect l="l" t="t" r="r" b="b"/>
            <a:pathLst>
              <a:path w="1239520" h="0">
                <a:moveTo>
                  <a:pt x="0" y="0"/>
                </a:moveTo>
                <a:lnTo>
                  <a:pt x="12390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560190" y="2368042"/>
            <a:ext cx="12350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69204" y="2232406"/>
            <a:ext cx="7708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5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16804" y="248538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97704" y="2486913"/>
            <a:ext cx="158940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551815" algn="l"/>
              </a:tabLst>
            </a:pPr>
            <a:r>
              <a:rPr dirty="0" baseline="5555" sz="1500" spc="487">
                <a:latin typeface="Cambria Math"/>
                <a:cs typeface="Cambria Math"/>
              </a:rPr>
              <a:t> </a:t>
            </a:r>
            <a:r>
              <a:rPr dirty="0" baseline="5555" sz="1500" spc="922">
                <a:latin typeface="Cambria Math"/>
                <a:cs typeface="Cambria Math"/>
              </a:rPr>
              <a:t> </a:t>
            </a:r>
            <a:r>
              <a:rPr dirty="0" baseline="5555" sz="1500" spc="1042">
                <a:latin typeface="Cambria Math"/>
                <a:cs typeface="Cambria Math"/>
              </a:rPr>
              <a:t> </a:t>
            </a:r>
            <a:r>
              <a:rPr dirty="0" baseline="5555" sz="1500" spc="1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32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34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833492" y="2508757"/>
            <a:ext cx="1239520" cy="0"/>
          </a:xfrm>
          <a:custGeom>
            <a:avLst/>
            <a:gdLst/>
            <a:ahLst/>
            <a:cxnLst/>
            <a:rect l="l" t="t" r="r" b="b"/>
            <a:pathLst>
              <a:path w="1239520" h="0">
                <a:moveTo>
                  <a:pt x="0" y="0"/>
                </a:moveTo>
                <a:lnTo>
                  <a:pt x="12393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29080" y="2895345"/>
            <a:ext cx="24498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Dividing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10">
                <a:latin typeface="Times New Roman"/>
                <a:cs typeface="Times New Roman"/>
              </a:rPr>
              <a:t>(</a:t>
            </a:r>
            <a:r>
              <a:rPr dirty="0" baseline="19841" sz="21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23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42028" y="2735325"/>
            <a:ext cx="420370" cy="17780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baseline="-33333" sz="1500" spc="525">
                <a:latin typeface="Cambria Math"/>
                <a:cs typeface="Cambria Math"/>
              </a:rPr>
              <a:t> </a:t>
            </a:r>
            <a:r>
              <a:rPr dirty="0" baseline="-33333" sz="1500" spc="742">
                <a:latin typeface="Cambria Math"/>
                <a:cs typeface="Cambria Math"/>
              </a:rPr>
              <a:t> </a:t>
            </a:r>
            <a:r>
              <a:rPr dirty="0" sz="800" spc="265">
                <a:latin typeface="Cambria Math"/>
                <a:cs typeface="Cambria Math"/>
              </a:rPr>
              <a:t>  </a:t>
            </a:r>
            <a:r>
              <a:rPr dirty="0" sz="800" spc="260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61484" y="2870961"/>
            <a:ext cx="144145" cy="147955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baseline="-17361" sz="1200" spc="412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219321" y="2913379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049648" y="3139185"/>
            <a:ext cx="8318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27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552571" y="3050793"/>
            <a:ext cx="10699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30555" sz="1500" spc="472">
                <a:latin typeface="Cambria Math"/>
                <a:cs typeface="Cambria Math"/>
              </a:rPr>
              <a:t> </a:t>
            </a:r>
            <a:r>
              <a:rPr dirty="0" baseline="30555" sz="1500" spc="922">
                <a:latin typeface="Cambria Math"/>
                <a:cs typeface="Cambria Math"/>
              </a:rPr>
              <a:t> </a:t>
            </a:r>
            <a:r>
              <a:rPr dirty="0" baseline="30555" sz="1500" spc="1042">
                <a:latin typeface="Cambria Math"/>
                <a:cs typeface="Cambria Math"/>
              </a:rPr>
              <a:t> </a:t>
            </a:r>
            <a:r>
              <a:rPr dirty="0" baseline="30555" sz="1500" spc="104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u="sng" baseline="41666" sz="1200" spc="-30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1666" sz="1200" spc="4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000" spc="300">
                <a:latin typeface="Cambria Math"/>
                <a:cs typeface="Cambria Math"/>
              </a:rPr>
              <a:t>  </a:t>
            </a:r>
            <a:r>
              <a:rPr dirty="0" sz="1000" spc="2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u="sng" baseline="41666" sz="1200" spc="5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1666" sz="1200" spc="4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41666" sz="1200" spc="97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baseline="41666" sz="12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74845" y="3111754"/>
            <a:ext cx="144145" cy="147955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baseline="-17361" sz="1200" spc="412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894709" y="3036061"/>
            <a:ext cx="715010" cy="0"/>
          </a:xfrm>
          <a:custGeom>
            <a:avLst/>
            <a:gdLst/>
            <a:ahLst/>
            <a:cxnLst/>
            <a:rect l="l" t="t" r="r" b="b"/>
            <a:pathLst>
              <a:path w="715010" h="0">
                <a:moveTo>
                  <a:pt x="0" y="0"/>
                </a:moveTo>
                <a:lnTo>
                  <a:pt x="7147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129080" y="3448938"/>
            <a:ext cx="7169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70">
                <a:latin typeface="Cambria Math"/>
                <a:cs typeface="Cambria Math"/>
              </a:rPr>
              <a:t> 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25142" y="3312921"/>
            <a:ext cx="43434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69694" y="3567810"/>
            <a:ext cx="74485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882394" y="3589273"/>
            <a:ext cx="720090" cy="0"/>
          </a:xfrm>
          <a:custGeom>
            <a:avLst/>
            <a:gdLst/>
            <a:ahLst/>
            <a:cxnLst/>
            <a:rect l="l" t="t" r="r" b="b"/>
            <a:pathLst>
              <a:path w="720089" h="0">
                <a:moveTo>
                  <a:pt x="0" y="0"/>
                </a:moveTo>
                <a:lnTo>
                  <a:pt x="7196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638170" y="3448938"/>
            <a:ext cx="65151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29080" y="3751300"/>
            <a:ext cx="1292225" cy="641350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12345" sz="1350" spc="-7">
                <a:latin typeface="Times New Roman"/>
                <a:cs typeface="Times New Roman"/>
              </a:rPr>
              <a:t>11</a:t>
            </a:r>
            <a:r>
              <a:rPr dirty="0" sz="1400" spc="-5">
                <a:latin typeface="Times New Roman"/>
                <a:cs typeface="Times New Roman"/>
              </a:rPr>
              <a:t>/ find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baseline="19841" sz="2100" spc="367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29080" y="4578222"/>
            <a:ext cx="6559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baseline="19841" sz="2100" spc="31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002282" y="4442586"/>
            <a:ext cx="1117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46833" y="4697094"/>
            <a:ext cx="426084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859533" y="4718938"/>
            <a:ext cx="400050" cy="0"/>
          </a:xfrm>
          <a:custGeom>
            <a:avLst/>
            <a:gdLst/>
            <a:ahLst/>
            <a:cxnLst/>
            <a:rect l="l" t="t" r="r" b="b"/>
            <a:pathLst>
              <a:path w="400050" h="0">
                <a:moveTo>
                  <a:pt x="0" y="0"/>
                </a:moveTo>
                <a:lnTo>
                  <a:pt x="3995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336419" y="4578222"/>
            <a:ext cx="7575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156330" y="4402048"/>
            <a:ext cx="647700" cy="53467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L="6985">
              <a:lnSpc>
                <a:spcPct val="100000"/>
              </a:lnSpc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605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23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169030" y="4718938"/>
            <a:ext cx="628650" cy="0"/>
          </a:xfrm>
          <a:custGeom>
            <a:avLst/>
            <a:gdLst/>
            <a:ahLst/>
            <a:cxnLst/>
            <a:rect l="l" t="t" r="r" b="b"/>
            <a:pathLst>
              <a:path w="628650" h="0">
                <a:moveTo>
                  <a:pt x="0" y="0"/>
                </a:moveTo>
                <a:lnTo>
                  <a:pt x="6281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129080" y="5122290"/>
            <a:ext cx="14109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baseline="19841" sz="2100" spc="69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41666" sz="2100" spc="1102">
                <a:latin typeface="Cambria Math"/>
                <a:cs typeface="Cambria Math"/>
              </a:rPr>
              <a:t> </a:t>
            </a:r>
            <a:r>
              <a:rPr dirty="0" baseline="41666" sz="2100" spc="555">
                <a:latin typeface="Cambria Math"/>
                <a:cs typeface="Cambria Math"/>
              </a:rPr>
              <a:t> </a:t>
            </a:r>
            <a:r>
              <a:rPr dirty="0" baseline="41666" sz="2100" spc="30">
                <a:latin typeface="Cambria Math"/>
                <a:cs typeface="Cambria Math"/>
              </a:rPr>
              <a:t> </a:t>
            </a:r>
            <a:r>
              <a:rPr dirty="0" baseline="41666" sz="2100" spc="547">
                <a:latin typeface="Cambria Math"/>
                <a:cs typeface="Cambria Math"/>
              </a:rPr>
              <a:t> </a:t>
            </a:r>
            <a:r>
              <a:rPr dirty="0" baseline="41666" sz="2100">
                <a:latin typeface="Cambria Math"/>
                <a:cs typeface="Cambria Math"/>
              </a:rPr>
              <a:t> </a:t>
            </a:r>
            <a:r>
              <a:rPr dirty="0" baseline="41666" sz="2100" spc="1117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endParaRPr baseline="41666" sz="21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891029" y="5241162"/>
            <a:ext cx="6464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229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903729" y="5263006"/>
            <a:ext cx="628650" cy="0"/>
          </a:xfrm>
          <a:custGeom>
            <a:avLst/>
            <a:gdLst/>
            <a:ahLst/>
            <a:cxnLst/>
            <a:rect l="l" t="t" r="r" b="b"/>
            <a:pathLst>
              <a:path w="628650" h="0">
                <a:moveTo>
                  <a:pt x="0" y="0"/>
                </a:moveTo>
                <a:lnTo>
                  <a:pt x="6281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1327150" y="5695314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Times New Roman"/>
                <a:cs typeface="Times New Roman"/>
              </a:rPr>
              <a:t>12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076957" y="574713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083561" y="5740019"/>
            <a:ext cx="85725" cy="12700"/>
          </a:xfrm>
          <a:custGeom>
            <a:avLst/>
            <a:gdLst/>
            <a:ahLst/>
            <a:cxnLst/>
            <a:rect l="l" t="t" r="r" b="b"/>
            <a:pathLst>
              <a:path w="85725" h="12700">
                <a:moveTo>
                  <a:pt x="0" y="12191"/>
                </a:moveTo>
                <a:lnTo>
                  <a:pt x="85343" y="12191"/>
                </a:lnTo>
                <a:lnTo>
                  <a:pt x="85343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1129080" y="5605398"/>
            <a:ext cx="11182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Ex 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find </a:t>
            </a:r>
            <a:r>
              <a:rPr dirty="0" sz="1400" spc="-265">
                <a:latin typeface="Cambria Math"/>
                <a:cs typeface="Cambria Math"/>
              </a:rPr>
              <a:t>0</a:t>
            </a:r>
            <a:r>
              <a:rPr dirty="0" baseline="33730" sz="2100" spc="-397">
                <a:latin typeface="Cambria Math"/>
                <a:cs typeface="Cambria Math"/>
              </a:rPr>
              <a:t> </a:t>
            </a:r>
            <a:r>
              <a:rPr dirty="0" sz="1400" spc="-265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129080" y="5968364"/>
            <a:ext cx="942340" cy="620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15"/>
              </a:spcBef>
            </a:pPr>
            <a:r>
              <a:rPr dirty="0" sz="1400" spc="-5">
                <a:latin typeface="Times New Roman"/>
                <a:cs typeface="Times New Roman"/>
              </a:rPr>
              <a:t>Since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95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263267" y="6296025"/>
            <a:ext cx="927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2107945" y="6490080"/>
            <a:ext cx="407670" cy="0"/>
          </a:xfrm>
          <a:custGeom>
            <a:avLst/>
            <a:gdLst/>
            <a:ahLst/>
            <a:cxnLst/>
            <a:rect l="l" t="t" r="r" b="b"/>
            <a:pathLst>
              <a:path w="407669" h="0">
                <a:moveTo>
                  <a:pt x="0" y="0"/>
                </a:moveTo>
                <a:lnTo>
                  <a:pt x="4072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161410" y="6483984"/>
            <a:ext cx="85725" cy="12700"/>
          </a:xfrm>
          <a:custGeom>
            <a:avLst/>
            <a:gdLst/>
            <a:ahLst/>
            <a:cxnLst/>
            <a:rect l="l" t="t" r="r" b="b"/>
            <a:pathLst>
              <a:path w="85725" h="12700">
                <a:moveTo>
                  <a:pt x="0" y="12191"/>
                </a:moveTo>
                <a:lnTo>
                  <a:pt x="85343" y="12191"/>
                </a:lnTo>
                <a:lnTo>
                  <a:pt x="85343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2502535" y="6349364"/>
            <a:ext cx="10033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 spc="-265">
                <a:latin typeface="Cambria Math"/>
                <a:cs typeface="Cambria Math"/>
              </a:rPr>
              <a:t>0</a:t>
            </a:r>
            <a:r>
              <a:rPr dirty="0" baseline="33730" sz="2100" spc="-337">
                <a:latin typeface="Cambria Math"/>
                <a:cs typeface="Cambria Math"/>
              </a:rPr>
              <a:t> </a:t>
            </a:r>
            <a:r>
              <a:rPr dirty="0" sz="1400" spc="-265">
                <a:latin typeface="Cambria Math"/>
                <a:cs typeface="Cambria Math"/>
              </a:rPr>
              <a:t>1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697604" y="6248780"/>
            <a:ext cx="16129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547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095245" y="6491096"/>
            <a:ext cx="19310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71880" algn="l"/>
                <a:tab pos="1445260" algn="l"/>
              </a:tabLst>
            </a:pPr>
            <a:r>
              <a:rPr dirty="0" sz="1000" spc="-15">
                <a:latin typeface="Cambria Math"/>
                <a:cs typeface="Cambria Math"/>
              </a:rPr>
              <a:t>(        </a:t>
            </a:r>
            <a:r>
              <a:rPr dirty="0" sz="1000" spc="-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)</a:t>
            </a:r>
            <a:r>
              <a:rPr dirty="0" baseline="16666" sz="1500">
                <a:latin typeface="Cambria Math"/>
                <a:cs typeface="Cambria Math"/>
              </a:rPr>
              <a:t>	</a:t>
            </a:r>
            <a:r>
              <a:rPr dirty="0" sz="1000">
                <a:latin typeface="Cambria Math"/>
                <a:cs typeface="Cambria Math"/>
              </a:rPr>
              <a:t>	(</a:t>
            </a:r>
            <a:r>
              <a:rPr dirty="0" sz="1000" spc="114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)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540886" y="6490080"/>
            <a:ext cx="477520" cy="0"/>
          </a:xfrm>
          <a:custGeom>
            <a:avLst/>
            <a:gdLst/>
            <a:ahLst/>
            <a:cxnLst/>
            <a:rect l="l" t="t" r="r" b="b"/>
            <a:pathLst>
              <a:path w="477520" h="0">
                <a:moveTo>
                  <a:pt x="0" y="0"/>
                </a:moveTo>
                <a:lnTo>
                  <a:pt x="4773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1129080" y="6614707"/>
            <a:ext cx="5302250" cy="1936114"/>
          </a:xfrm>
          <a:prstGeom prst="rect">
            <a:avLst/>
          </a:prstGeom>
        </p:spPr>
        <p:txBody>
          <a:bodyPr wrap="square" lIns="0" tIns="132080" rIns="0" bIns="0" rtlCol="0" vert="horz">
            <a:spAutoFit/>
          </a:bodyPr>
          <a:lstStyle/>
          <a:p>
            <a:pPr marL="469265" indent="-228600">
              <a:lnSpc>
                <a:spcPct val="100000"/>
              </a:lnSpc>
              <a:spcBef>
                <a:spcPts val="1040"/>
              </a:spcBef>
              <a:buSzPct val="87500"/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Inverse of</a:t>
            </a:r>
            <a:r>
              <a:rPr dirty="0" u="heavy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Z-transform</a:t>
            </a:r>
            <a:endParaRPr sz="1600">
              <a:latin typeface="Times New Roman"/>
              <a:cs typeface="Times New Roman"/>
            </a:endParaRPr>
          </a:p>
          <a:p>
            <a:pPr marL="240665" marR="1337310" indent="-228600">
              <a:lnSpc>
                <a:spcPct val="1436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three </a:t>
            </a:r>
            <a:r>
              <a:rPr dirty="0" sz="1400" spc="-10">
                <a:latin typeface="Times New Roman"/>
                <a:cs typeface="Times New Roman"/>
              </a:rPr>
              <a:t>methods </a:t>
            </a:r>
            <a:r>
              <a:rPr dirty="0" sz="1400" spc="-5">
                <a:latin typeface="Times New Roman"/>
                <a:cs typeface="Times New Roman"/>
              </a:rPr>
              <a:t>to find z-transform, which are:  </a:t>
            </a:r>
            <a:r>
              <a:rPr dirty="0" sz="1400">
                <a:latin typeface="Times New Roman"/>
                <a:cs typeface="Times New Roman"/>
              </a:rPr>
              <a:t>1- Direct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method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143700"/>
              </a:lnSpc>
              <a:spcBef>
                <a:spcPts val="10"/>
              </a:spcBef>
            </a:pP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comparison with z-transform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mathematics functions and apply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properties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z-transform,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function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10">
                <a:latin typeface="Times New Roman"/>
                <a:cs typeface="Times New Roman"/>
              </a:rPr>
              <a:t>found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illustrated in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following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example: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327150" y="8769857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Times New Roman"/>
                <a:cs typeface="Times New Roman"/>
              </a:rPr>
              <a:t>13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129080" y="8679941"/>
            <a:ext cx="15481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Ex 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what is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)</a:t>
            </a:r>
            <a:r>
              <a:rPr dirty="0" sz="1400" spc="-5">
                <a:latin typeface="Times New Roman"/>
                <a:cs typeface="Times New Roman"/>
              </a:rPr>
              <a:t>for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808858" y="8626602"/>
            <a:ext cx="608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baseline="2777" sz="1500" spc="-22">
                <a:latin typeface="Cambria Math"/>
                <a:cs typeface="Cambria Math"/>
              </a:rPr>
              <a:t>(</a:t>
            </a:r>
            <a:r>
              <a:rPr dirty="0" sz="1000" spc="5">
                <a:latin typeface="Cambria Math"/>
                <a:cs typeface="Cambria Math"/>
              </a:rPr>
              <a:t> </a:t>
            </a:r>
            <a:r>
              <a:rPr dirty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694558" y="8821673"/>
            <a:ext cx="8382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-2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-2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2707258" y="8820657"/>
            <a:ext cx="814069" cy="0"/>
          </a:xfrm>
          <a:custGeom>
            <a:avLst/>
            <a:gdLst/>
            <a:ahLst/>
            <a:cxnLst/>
            <a:rect l="l" t="t" r="r" b="b"/>
            <a:pathLst>
              <a:path w="814070" h="0">
                <a:moveTo>
                  <a:pt x="0" y="0"/>
                </a:moveTo>
                <a:lnTo>
                  <a:pt x="8138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1129080" y="9095993"/>
            <a:ext cx="16433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Sol: since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545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895726" y="9042653"/>
            <a:ext cx="6438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(</a:t>
            </a:r>
            <a:r>
              <a:rPr dirty="0" sz="1000" spc="80">
                <a:latin typeface="Cambria Math"/>
                <a:cs typeface="Cambria Math"/>
              </a:rPr>
              <a:t> </a:t>
            </a:r>
            <a:r>
              <a:rPr dirty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795142" y="9237726"/>
            <a:ext cx="8439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10">
                <a:latin typeface="Cambria Math"/>
                <a:cs typeface="Cambria Math"/>
              </a:rPr>
              <a:t>  </a:t>
            </a:r>
            <a:r>
              <a:rPr dirty="0" sz="1000" spc="315">
                <a:latin typeface="Cambria Math"/>
                <a:cs typeface="Cambria Math"/>
              </a:rPr>
              <a:t> </a:t>
            </a:r>
            <a:r>
              <a:rPr dirty="0" sz="1000" spc="315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2807842" y="9236709"/>
            <a:ext cx="818515" cy="0"/>
          </a:xfrm>
          <a:custGeom>
            <a:avLst/>
            <a:gdLst/>
            <a:ahLst/>
            <a:cxnLst/>
            <a:rect l="l" t="t" r="r" b="b"/>
            <a:pathLst>
              <a:path w="818514" h="0">
                <a:moveTo>
                  <a:pt x="0" y="0"/>
                </a:moveTo>
                <a:lnTo>
                  <a:pt x="81838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3613530" y="9095993"/>
            <a:ext cx="25215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baseline="19841" sz="2100" spc="7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19841" sz="2100" spc="7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)</a:t>
            </a:r>
            <a:r>
              <a:rPr dirty="0" sz="1400" spc="-5">
                <a:latin typeface="Times New Roman"/>
                <a:cs typeface="Times New Roman"/>
              </a:rPr>
              <a:t>,</a:t>
            </a:r>
            <a:r>
              <a:rPr dirty="0" sz="1400" spc="-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11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80136" y="539596"/>
            <a:ext cx="263144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5510" marR="5080" indent="-893444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Z-Transform  </a:t>
            </a:r>
            <a:r>
              <a:rPr dirty="0" sz="1400" i="1">
                <a:latin typeface="Lucida Calligraphy"/>
                <a:cs typeface="Lucida Calligraphy"/>
              </a:rPr>
              <a:t>Part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one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424685"/>
            <a:ext cx="9023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7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59279" y="1289049"/>
            <a:ext cx="11099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27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54098" y="1543557"/>
            <a:ext cx="17189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22222" sz="1500" spc="62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22222" sz="1500" spc="525">
                <a:latin typeface="Cambria Math"/>
                <a:cs typeface="Cambria Math"/>
              </a:rPr>
              <a:t> </a:t>
            </a:r>
            <a:r>
              <a:rPr dirty="0" baseline="22222" sz="1500" spc="600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2222" sz="1500" spc="727">
                <a:latin typeface="Cambria Math"/>
                <a:cs typeface="Cambria Math"/>
              </a:rPr>
              <a:t> </a:t>
            </a:r>
            <a:r>
              <a:rPr dirty="0" sz="1400" spc="32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066798" y="1565401"/>
            <a:ext cx="1692275" cy="0"/>
          </a:xfrm>
          <a:custGeom>
            <a:avLst/>
            <a:gdLst/>
            <a:ahLst/>
            <a:cxnLst/>
            <a:rect l="l" t="t" r="r" b="b"/>
            <a:pathLst>
              <a:path w="1692275" h="0">
                <a:moveTo>
                  <a:pt x="0" y="0"/>
                </a:moveTo>
                <a:lnTo>
                  <a:pt x="169227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29080" y="1881885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82597" y="1828545"/>
            <a:ext cx="8693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baseline="2777" sz="1500" spc="-22">
                <a:latin typeface="Cambria Math"/>
                <a:cs typeface="Cambria Math"/>
              </a:rPr>
              <a:t>(</a:t>
            </a:r>
            <a:r>
              <a:rPr dirty="0" sz="1000" spc="15">
                <a:latin typeface="Cambria Math"/>
                <a:cs typeface="Cambria Math"/>
              </a:rPr>
              <a:t> </a:t>
            </a:r>
            <a:r>
              <a:rPr dirty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73810" y="2023617"/>
            <a:ext cx="12839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622">
                <a:latin typeface="Cambria Math"/>
                <a:cs typeface="Cambria Math"/>
              </a:rPr>
              <a:t> </a:t>
            </a:r>
            <a:r>
              <a:rPr dirty="0" baseline="20833" sz="1200" spc="592">
                <a:latin typeface="Cambria Math"/>
                <a:cs typeface="Cambria Math"/>
              </a:rPr>
              <a:t> </a:t>
            </a:r>
            <a:r>
              <a:rPr dirty="0" sz="1000" spc="320">
                <a:latin typeface="Cambria Math"/>
                <a:cs typeface="Cambria Math"/>
              </a:rPr>
              <a:t>   </a:t>
            </a:r>
            <a:r>
              <a:rPr dirty="0" sz="1000" spc="36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622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r>
              <a:rPr dirty="0" baseline="20833" sz="1200" spc="547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86510" y="2022601"/>
            <a:ext cx="1262380" cy="0"/>
          </a:xfrm>
          <a:custGeom>
            <a:avLst/>
            <a:gdLst/>
            <a:ahLst/>
            <a:cxnLst/>
            <a:rect l="l" t="t" r="r" b="b"/>
            <a:pathLst>
              <a:path w="1262380" h="0">
                <a:moveTo>
                  <a:pt x="0" y="0"/>
                </a:moveTo>
                <a:lnTo>
                  <a:pt x="126217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29080" y="2146146"/>
            <a:ext cx="2087880" cy="656590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 spc="600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00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baseline="19841" sz="2100" spc="7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957195" y="3141217"/>
            <a:ext cx="789940" cy="0"/>
          </a:xfrm>
          <a:custGeom>
            <a:avLst/>
            <a:gdLst/>
            <a:ahLst/>
            <a:cxnLst/>
            <a:rect l="l" t="t" r="r" b="b"/>
            <a:pathLst>
              <a:path w="789939" h="0">
                <a:moveTo>
                  <a:pt x="0" y="0"/>
                </a:moveTo>
                <a:lnTo>
                  <a:pt x="7897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29080" y="3000501"/>
            <a:ext cx="30968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25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41666" sz="2100">
                <a:latin typeface="Cambria Math"/>
                <a:cs typeface="Cambria Math"/>
              </a:rPr>
              <a:t> </a:t>
            </a:r>
            <a:r>
              <a:rPr dirty="0" baseline="43650" sz="2100" spc="7">
                <a:latin typeface="Cambria Math"/>
                <a:cs typeface="Cambria Math"/>
              </a:rPr>
              <a:t>(</a:t>
            </a:r>
            <a:r>
              <a:rPr dirty="0" baseline="41666" sz="2100" spc="89">
                <a:latin typeface="Cambria Math"/>
                <a:cs typeface="Cambria Math"/>
              </a:rPr>
              <a:t> </a:t>
            </a:r>
            <a:r>
              <a:rPr dirty="0" baseline="43650" sz="2100">
                <a:latin typeface="Cambria Math"/>
                <a:cs typeface="Cambria Math"/>
              </a:rPr>
              <a:t>)</a:t>
            </a:r>
            <a:r>
              <a:rPr dirty="0" baseline="43650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29080" y="3062071"/>
            <a:ext cx="2650490" cy="568325"/>
          </a:xfrm>
          <a:prstGeom prst="rect">
            <a:avLst/>
          </a:prstGeom>
        </p:spPr>
        <p:txBody>
          <a:bodyPr wrap="square" lIns="0" tIns="70485" rIns="0" bIns="0" rtlCol="0" vert="horz">
            <a:spAutoFit/>
          </a:bodyPr>
          <a:lstStyle/>
          <a:p>
            <a:pPr algn="r" marR="370840">
              <a:lnSpc>
                <a:spcPct val="100000"/>
              </a:lnSpc>
              <a:spcBef>
                <a:spcPts val="55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727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 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29080" y="3781170"/>
            <a:ext cx="1906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405">
                <a:latin typeface="Cambria Math"/>
                <a:cs typeface="Cambria Math"/>
              </a:rPr>
              <a:t> </a:t>
            </a:r>
            <a:r>
              <a:rPr dirty="0" sz="1400" spc="409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1666" sz="2100" spc="780">
                <a:latin typeface="Cambria Math"/>
                <a:cs typeface="Cambria Math"/>
              </a:rPr>
              <a:t> </a:t>
            </a:r>
            <a:endParaRPr baseline="41666" sz="21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09442" y="3900042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917570" y="3921886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555619" y="433743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562222" y="4336414"/>
            <a:ext cx="87630" cy="0"/>
          </a:xfrm>
          <a:custGeom>
            <a:avLst/>
            <a:gdLst/>
            <a:ahLst/>
            <a:cxnLst/>
            <a:rect l="l" t="t" r="r" b="b"/>
            <a:pathLst>
              <a:path w="87629" h="0">
                <a:moveTo>
                  <a:pt x="0" y="0"/>
                </a:moveTo>
                <a:lnTo>
                  <a:pt x="871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29080" y="4195698"/>
            <a:ext cx="266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This means </a:t>
            </a:r>
            <a:r>
              <a:rPr dirty="0" sz="1400">
                <a:latin typeface="Times New Roman"/>
                <a:cs typeface="Times New Roman"/>
              </a:rPr>
              <a:t>that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 spc="-37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 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baseline="47222" sz="1500" spc="652">
                <a:latin typeface="Cambria Math"/>
                <a:cs typeface="Cambria Math"/>
              </a:rPr>
              <a:t> </a:t>
            </a:r>
            <a:r>
              <a:rPr dirty="0" baseline="47222" sz="1500" spc="52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728470" y="6058788"/>
            <a:ext cx="391795" cy="0"/>
          </a:xfrm>
          <a:custGeom>
            <a:avLst/>
            <a:gdLst/>
            <a:ahLst/>
            <a:cxnLst/>
            <a:rect l="l" t="t" r="r" b="b"/>
            <a:pathLst>
              <a:path w="391794" h="0">
                <a:moveTo>
                  <a:pt x="0" y="0"/>
                </a:moveTo>
                <a:lnTo>
                  <a:pt x="3916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525902" y="6058788"/>
            <a:ext cx="2070100" cy="0"/>
          </a:xfrm>
          <a:custGeom>
            <a:avLst/>
            <a:gdLst/>
            <a:ahLst/>
            <a:cxnLst/>
            <a:rect l="l" t="t" r="r" b="b"/>
            <a:pathLst>
              <a:path w="2070100" h="0">
                <a:moveTo>
                  <a:pt x="0" y="0"/>
                </a:moveTo>
                <a:lnTo>
                  <a:pt x="206984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129080" y="4461484"/>
            <a:ext cx="5304790" cy="2125980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240665">
              <a:lnSpc>
                <a:spcPct val="100000"/>
              </a:lnSpc>
              <a:spcBef>
                <a:spcPts val="830"/>
              </a:spcBef>
            </a:pPr>
            <a:r>
              <a:rPr dirty="0" sz="1400">
                <a:latin typeface="Times New Roman"/>
                <a:cs typeface="Times New Roman"/>
              </a:rPr>
              <a:t>2- </a:t>
            </a:r>
            <a:r>
              <a:rPr dirty="0" sz="1400" spc="-5">
                <a:latin typeface="Times New Roman"/>
                <a:cs typeface="Times New Roman"/>
              </a:rPr>
              <a:t>Partial-Fraction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Expansion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20"/>
              </a:lnSpc>
              <a:spcBef>
                <a:spcPts val="195"/>
              </a:spcBef>
            </a:pPr>
            <a:r>
              <a:rPr dirty="0" sz="1400" spc="-5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in, </a:t>
            </a:r>
            <a:r>
              <a:rPr dirty="0" sz="1400" spc="-5">
                <a:latin typeface="Times New Roman"/>
                <a:cs typeface="Times New Roman"/>
              </a:rPr>
              <a:t>the case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inverse Laplace transforms </a:t>
            </a:r>
            <a:r>
              <a:rPr dirty="0" sz="1400">
                <a:latin typeface="Times New Roman"/>
                <a:cs typeface="Times New Roman"/>
              </a:rPr>
              <a:t>the partial-fraction  </a:t>
            </a:r>
            <a:r>
              <a:rPr dirty="0" sz="1400" spc="-5">
                <a:latin typeface="Times New Roman"/>
                <a:cs typeface="Times New Roman"/>
              </a:rPr>
              <a:t>expansion method provides the most generally useful </a:t>
            </a:r>
            <a:r>
              <a:rPr dirty="0" sz="1400">
                <a:latin typeface="Times New Roman"/>
                <a:cs typeface="Times New Roman"/>
              </a:rPr>
              <a:t>inverse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z-transform,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dirty="0" sz="1400" spc="-5">
                <a:latin typeface="Times New Roman"/>
                <a:cs typeface="Times New Roman"/>
              </a:rPr>
              <a:t>especially when </a:t>
            </a:r>
            <a:r>
              <a:rPr dirty="0" sz="1400" spc="5">
                <a:latin typeface="Cambria Math"/>
                <a:cs typeface="Cambria Math"/>
              </a:rPr>
              <a:t>( </a:t>
            </a:r>
            <a:r>
              <a:rPr dirty="0" sz="1400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rational function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>
                <a:latin typeface="Cambria Math"/>
                <a:cs typeface="Cambria Math"/>
              </a:rPr>
              <a:t>( </a:t>
            </a:r>
            <a:r>
              <a:rPr dirty="0" sz="1400">
                <a:latin typeface="Times New Roman"/>
                <a:cs typeface="Times New Roman"/>
              </a:rPr>
              <a:t>).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Let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dirty="0" baseline="-41666" sz="2100" spc="937">
                <a:latin typeface="Cambria Math"/>
                <a:cs typeface="Cambria Math"/>
              </a:rPr>
              <a:t> </a:t>
            </a:r>
            <a:r>
              <a:rPr dirty="0" baseline="-39682" sz="2100">
                <a:latin typeface="Cambria Math"/>
                <a:cs typeface="Cambria Math"/>
              </a:rPr>
              <a:t>(</a:t>
            </a:r>
            <a:r>
              <a:rPr dirty="0" baseline="-41666" sz="2100">
                <a:latin typeface="Cambria Math"/>
                <a:cs typeface="Cambria Math"/>
              </a:rPr>
              <a:t>  </a:t>
            </a:r>
            <a:r>
              <a:rPr dirty="0" baseline="-39682" sz="2100">
                <a:latin typeface="Cambria Math"/>
                <a:cs typeface="Cambria Math"/>
              </a:rPr>
              <a:t>)  </a:t>
            </a:r>
            <a:r>
              <a:rPr dirty="0" baseline="-41666" sz="2100">
                <a:latin typeface="Cambria Math"/>
                <a:cs typeface="Cambria Math"/>
              </a:rPr>
              <a:t>     </a:t>
            </a:r>
            <a:r>
              <a:rPr dirty="0" sz="1400">
                <a:latin typeface="Cambria Math"/>
                <a:cs typeface="Cambria Math"/>
              </a:rPr>
              <a:t>   </a:t>
            </a:r>
            <a:r>
              <a:rPr dirty="0" sz="1400" spc="5">
                <a:latin typeface="Cambria Math"/>
                <a:cs typeface="Cambria Math"/>
              </a:rPr>
              <a:t>(  </a:t>
            </a:r>
            <a:r>
              <a:rPr dirty="0" sz="1400">
                <a:latin typeface="Cambria Math"/>
                <a:cs typeface="Cambria Math"/>
              </a:rPr>
              <a:t>)   </a:t>
            </a:r>
            <a:r>
              <a:rPr dirty="0" baseline="-41666" sz="2100">
                <a:latin typeface="Cambria Math"/>
                <a:cs typeface="Cambria Math"/>
              </a:rPr>
              <a:t>       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       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baseline="-11904" sz="2100" spc="472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)(</a:t>
            </a:r>
            <a:r>
              <a:rPr dirty="0" sz="1400" spc="5">
                <a:latin typeface="Cambria Math"/>
                <a:cs typeface="Cambria Math"/>
              </a:rPr>
              <a:t>          </a:t>
            </a:r>
            <a:r>
              <a:rPr dirty="0" baseline="-11904" sz="2100" spc="7">
                <a:latin typeface="Cambria Math"/>
                <a:cs typeface="Cambria Math"/>
              </a:rPr>
              <a:t>  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    </a:t>
            </a:r>
            <a:r>
              <a:rPr dirty="0" sz="1400" spc="5">
                <a:latin typeface="Cambria Math"/>
                <a:cs typeface="Cambria Math"/>
              </a:rPr>
              <a:t>(        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baseline="-11904" sz="2100" spc="30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598805">
              <a:lnSpc>
                <a:spcPct val="100000"/>
              </a:lnSpc>
              <a:spcBef>
                <a:spcPts val="330"/>
              </a:spcBef>
              <a:tabLst>
                <a:tab pos="1396365" algn="l"/>
              </a:tabLst>
            </a:pPr>
            <a:r>
              <a:rPr dirty="0" sz="1400" spc="91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	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        </a:t>
            </a:r>
            <a:r>
              <a:rPr dirty="0" baseline="-11904" sz="2100" spc="7">
                <a:latin typeface="Cambria Math"/>
                <a:cs typeface="Cambria Math"/>
              </a:rPr>
              <a:t>  </a:t>
            </a:r>
            <a:r>
              <a:rPr dirty="0" baseline="1984" sz="2100" spc="7">
                <a:latin typeface="Cambria Math"/>
                <a:cs typeface="Cambria Math"/>
              </a:rPr>
              <a:t>)(</a:t>
            </a:r>
            <a:r>
              <a:rPr dirty="0" sz="1400" spc="5">
                <a:latin typeface="Cambria Math"/>
                <a:cs typeface="Cambria Math"/>
              </a:rPr>
              <a:t>          </a:t>
            </a:r>
            <a:r>
              <a:rPr dirty="0" baseline="-11904" sz="2100" spc="7">
                <a:latin typeface="Cambria Math"/>
                <a:cs typeface="Cambria Math"/>
              </a:rPr>
              <a:t>  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    </a:t>
            </a:r>
            <a:r>
              <a:rPr dirty="0" sz="1400" spc="5">
                <a:latin typeface="Cambria Math"/>
                <a:cs typeface="Cambria Math"/>
              </a:rPr>
              <a:t>(         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baseline="-11904" sz="2100" spc="21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constant.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27150" y="6791325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Times New Roman"/>
                <a:cs typeface="Times New Roman"/>
              </a:rPr>
              <a:t>14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29080" y="6701408"/>
            <a:ext cx="23583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Ex 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find</a:t>
            </a:r>
            <a:r>
              <a:rPr dirty="0" baseline="19841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following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83889" y="6648068"/>
            <a:ext cx="2622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61130" y="6843140"/>
            <a:ext cx="7080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2777" sz="1500" spc="-22">
                <a:latin typeface="Cambria Math"/>
                <a:cs typeface="Cambria Math"/>
              </a:rPr>
              <a:t>(</a:t>
            </a:r>
            <a:r>
              <a:rPr dirty="0" sz="1000" spc="-15">
                <a:latin typeface="Cambria Math"/>
                <a:cs typeface="Cambria Math"/>
              </a:rPr>
              <a:t> </a:t>
            </a:r>
            <a:r>
              <a:rPr dirty="0" baseline="2777" sz="1500" spc="-7">
                <a:latin typeface="Cambria Math"/>
                <a:cs typeface="Cambria Math"/>
              </a:rPr>
              <a:t>)</a:t>
            </a:r>
            <a:r>
              <a:rPr dirty="0" sz="1000" spc="-5">
                <a:latin typeface="Cambria Math"/>
                <a:cs typeface="Cambria Math"/>
              </a:rPr>
              <a:t>(</a:t>
            </a:r>
            <a:r>
              <a:rPr dirty="0" sz="1000" spc="30">
                <a:latin typeface="Cambria Math"/>
                <a:cs typeface="Cambria Math"/>
              </a:rPr>
              <a:t> </a:t>
            </a:r>
            <a:r>
              <a:rPr dirty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473830" y="6842125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 h="0">
                <a:moveTo>
                  <a:pt x="0" y="0"/>
                </a:moveTo>
                <a:lnTo>
                  <a:pt x="6830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4144136" y="6701408"/>
            <a:ext cx="850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29080" y="7086980"/>
            <a:ext cx="1097280" cy="5918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dirty="0" sz="1400" spc="-5">
                <a:latin typeface="Times New Roman"/>
                <a:cs typeface="Times New Roman"/>
              </a:rPr>
              <a:t>Since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23286" y="7385684"/>
            <a:ext cx="2622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200782" y="7580756"/>
            <a:ext cx="7073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2777" sz="1500" spc="-22">
                <a:latin typeface="Cambria Math"/>
                <a:cs typeface="Cambria Math"/>
              </a:rPr>
              <a:t>(</a:t>
            </a:r>
            <a:r>
              <a:rPr dirty="0" sz="1000" spc="-15">
                <a:latin typeface="Cambria Math"/>
                <a:cs typeface="Cambria Math"/>
              </a:rPr>
              <a:t> </a:t>
            </a:r>
            <a:r>
              <a:rPr dirty="0" baseline="2777" sz="1500" spc="-7">
                <a:latin typeface="Cambria Math"/>
                <a:cs typeface="Cambria Math"/>
              </a:rPr>
              <a:t>)</a:t>
            </a:r>
            <a:r>
              <a:rPr dirty="0" sz="1000" spc="-5">
                <a:latin typeface="Cambria Math"/>
                <a:cs typeface="Cambria Math"/>
              </a:rPr>
              <a:t>(</a:t>
            </a:r>
            <a:r>
              <a:rPr dirty="0" sz="1000" spc="30">
                <a:latin typeface="Cambria Math"/>
                <a:cs typeface="Cambria Math"/>
              </a:rPr>
              <a:t> </a:t>
            </a:r>
            <a:r>
              <a:rPr dirty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213482" y="7579740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 h="0">
                <a:moveTo>
                  <a:pt x="0" y="0"/>
                </a:moveTo>
                <a:lnTo>
                  <a:pt x="6827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2883535" y="7439025"/>
            <a:ext cx="48005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),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129080" y="7768208"/>
            <a:ext cx="12998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4005" algn="l"/>
                <a:tab pos="754380" algn="l"/>
                <a:tab pos="1202690" algn="l"/>
              </a:tabLst>
            </a:pPr>
            <a:r>
              <a:rPr dirty="0" baseline="-33730" sz="2100">
                <a:latin typeface="Times New Roman"/>
                <a:cs typeface="Times New Roman"/>
              </a:rPr>
              <a:t>(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	</a:t>
            </a:r>
            <a:r>
              <a:rPr dirty="0" baseline="-33730" sz="2100">
                <a:latin typeface="Times New Roman"/>
                <a:cs typeface="Times New Roman"/>
              </a:rPr>
              <a:t>)</a:t>
            </a:r>
            <a:r>
              <a:rPr dirty="0" baseline="-33730" sz="2100" spc="-60">
                <a:latin typeface="Times New Roman"/>
                <a:cs typeface="Times New Roman"/>
              </a:rPr>
              <a:t> </a:t>
            </a:r>
            <a:r>
              <a:rPr dirty="0" baseline="-33730" sz="2100" spc="1110">
                <a:latin typeface="Cambria Math"/>
                <a:cs typeface="Cambria Math"/>
              </a:rPr>
              <a:t> </a:t>
            </a:r>
            <a:r>
              <a:rPr dirty="0" baseline="-33730" sz="2100">
                <a:latin typeface="Cambria Math"/>
                <a:cs typeface="Cambria Math"/>
              </a:rPr>
              <a:t>	</a:t>
            </a:r>
            <a:r>
              <a:rPr dirty="0" sz="1000" spc="434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204339" y="8014080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 h="0">
                <a:moveTo>
                  <a:pt x="0" y="0"/>
                </a:moveTo>
                <a:lnTo>
                  <a:pt x="34137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2577210" y="7873365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802763" y="7820025"/>
            <a:ext cx="1117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188516" y="8015096"/>
            <a:ext cx="185673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15365" algn="l"/>
                <a:tab pos="1501775" algn="l"/>
              </a:tabLst>
            </a:pPr>
            <a:r>
              <a:rPr dirty="0" baseline="2777" sz="1500" spc="-22">
                <a:latin typeface="Cambria Math"/>
                <a:cs typeface="Cambria Math"/>
              </a:rPr>
              <a:t>(</a:t>
            </a:r>
            <a:r>
              <a:rPr dirty="0" sz="1000" spc="-15">
                <a:latin typeface="Cambria Math"/>
                <a:cs typeface="Cambria Math"/>
              </a:rPr>
              <a:t>         </a:t>
            </a:r>
            <a:r>
              <a:rPr dirty="0" baseline="2777" sz="1500" spc="-7">
                <a:latin typeface="Cambria Math"/>
                <a:cs typeface="Cambria Math"/>
              </a:rPr>
              <a:t>)</a:t>
            </a:r>
            <a:r>
              <a:rPr dirty="0" sz="1000" spc="-5">
                <a:latin typeface="Cambria Math"/>
                <a:cs typeface="Cambria Math"/>
              </a:rPr>
              <a:t>(       </a:t>
            </a:r>
            <a:r>
              <a:rPr dirty="0" sz="1000" spc="125">
                <a:latin typeface="Cambria Math"/>
                <a:cs typeface="Cambria Math"/>
              </a:rPr>
              <a:t> </a:t>
            </a:r>
            <a:r>
              <a:rPr dirty="0" sz="1000" spc="-5">
                <a:latin typeface="Cambria Math"/>
                <a:cs typeface="Cambria Math"/>
              </a:rPr>
              <a:t>)	</a:t>
            </a:r>
            <a:r>
              <a:rPr dirty="0" baseline="2777" sz="1500" spc="-22">
                <a:latin typeface="Cambria Math"/>
                <a:cs typeface="Cambria Math"/>
              </a:rPr>
              <a:t>(</a:t>
            </a:r>
            <a:r>
              <a:rPr dirty="0" sz="1000" spc="-15">
                <a:latin typeface="Cambria Math"/>
                <a:cs typeface="Cambria Math"/>
              </a:rPr>
              <a:t>        </a:t>
            </a:r>
            <a:r>
              <a:rPr dirty="0" sz="1000" spc="-5">
                <a:latin typeface="Cambria Math"/>
                <a:cs typeface="Cambria Math"/>
              </a:rPr>
              <a:t> </a:t>
            </a:r>
            <a:r>
              <a:rPr dirty="0" baseline="2777" sz="1500" spc="-7">
                <a:latin typeface="Cambria Math"/>
                <a:cs typeface="Cambria Math"/>
              </a:rPr>
              <a:t>)	</a:t>
            </a:r>
            <a:r>
              <a:rPr dirty="0" baseline="2777" sz="1500" spc="-22">
                <a:latin typeface="Cambria Math"/>
                <a:cs typeface="Cambria Math"/>
              </a:rPr>
              <a:t>(</a:t>
            </a:r>
            <a:r>
              <a:rPr dirty="0" sz="1000" spc="114">
                <a:latin typeface="Cambria Math"/>
                <a:cs typeface="Cambria Math"/>
              </a:rPr>
              <a:t> </a:t>
            </a:r>
            <a:r>
              <a:rPr dirty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690495" y="8014080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 h="0">
                <a:moveTo>
                  <a:pt x="0" y="0"/>
                </a:moveTo>
                <a:lnTo>
                  <a:pt x="34137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949325" y="8173059"/>
            <a:ext cx="4980940" cy="157416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92405">
              <a:lnSpc>
                <a:spcPct val="100000"/>
              </a:lnSpc>
              <a:spcBef>
                <a:spcPts val="830"/>
              </a:spcBef>
            </a:pPr>
            <a:r>
              <a:rPr dirty="0" sz="1400">
                <a:latin typeface="Arial"/>
                <a:cs typeface="Arial"/>
              </a:rPr>
              <a:t>→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92405">
              <a:lnSpc>
                <a:spcPct val="100000"/>
              </a:lnSpc>
              <a:spcBef>
                <a:spcPts val="730"/>
              </a:spcBef>
            </a:pPr>
            <a:r>
              <a:rPr dirty="0" sz="1400" spc="-5">
                <a:latin typeface="Times New Roman"/>
                <a:cs typeface="Times New Roman"/>
              </a:rPr>
              <a:t>Multiplying </a:t>
            </a:r>
            <a:r>
              <a:rPr dirty="0" sz="1400" spc="5">
                <a:latin typeface="Times New Roman"/>
                <a:cs typeface="Times New Roman"/>
              </a:rPr>
              <a:t>eq. </a:t>
            </a:r>
            <a:r>
              <a:rPr dirty="0" sz="1400" spc="-5">
                <a:latin typeface="Times New Roman"/>
                <a:cs typeface="Times New Roman"/>
              </a:rPr>
              <a:t>(12) </a:t>
            </a:r>
            <a:r>
              <a:rPr dirty="0" sz="1400">
                <a:latin typeface="Times New Roman"/>
                <a:cs typeface="Times New Roman"/>
              </a:rPr>
              <a:t>by (2) and </a:t>
            </a:r>
            <a:r>
              <a:rPr dirty="0" sz="1400" spc="-5">
                <a:latin typeface="Times New Roman"/>
                <a:cs typeface="Times New Roman"/>
              </a:rPr>
              <a:t>subtract this equation from </a:t>
            </a:r>
            <a:r>
              <a:rPr dirty="0" sz="1400">
                <a:latin typeface="Times New Roman"/>
                <a:cs typeface="Times New Roman"/>
              </a:rPr>
              <a:t>eq.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(13)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00">
              <a:latin typeface="Times New Roman"/>
              <a:cs typeface="Times New Roman"/>
            </a:endParaRPr>
          </a:p>
          <a:p>
            <a:pPr marL="192405">
              <a:lnSpc>
                <a:spcPct val="100000"/>
              </a:lnSpc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00">
              <a:latin typeface="Times New Roman"/>
              <a:cs typeface="Times New Roman"/>
            </a:endParaRPr>
          </a:p>
          <a:p>
            <a:pPr algn="ctr" marR="3499485">
              <a:lnSpc>
                <a:spcPct val="100000"/>
              </a:lnSpc>
              <a:tabLst>
                <a:tab pos="179070" algn="l"/>
              </a:tabLst>
            </a:pP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sz="1400" spc="73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5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1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-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61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1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3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-9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92405">
              <a:lnSpc>
                <a:spcPct val="100000"/>
              </a:lnSpc>
              <a:spcBef>
                <a:spcPts val="103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>
                <a:latin typeface="Arial"/>
                <a:cs typeface="Arial"/>
              </a:rPr>
              <a:t>→ </a:t>
            </a:r>
            <a:r>
              <a:rPr dirty="0" sz="1400" spc="-5">
                <a:latin typeface="Times New Roman"/>
                <a:cs typeface="Times New Roman"/>
              </a:rPr>
              <a:t>Substituting in eq. (12)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Arial"/>
                <a:cs typeface="Arial"/>
              </a:rPr>
              <a:t>→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828413" y="7675244"/>
            <a:ext cx="18300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5305" algn="l"/>
              </a:tabLst>
            </a:pP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………(12)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828413" y="7987665"/>
            <a:ext cx="18319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………(13)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796154" y="8239125"/>
            <a:ext cx="2004695" cy="0"/>
          </a:xfrm>
          <a:custGeom>
            <a:avLst/>
            <a:gdLst/>
            <a:ahLst/>
            <a:cxnLst/>
            <a:rect l="l" t="t" r="r" b="b"/>
            <a:pathLst>
              <a:path w="2004695" h="0">
                <a:moveTo>
                  <a:pt x="200469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11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80136" y="539596"/>
            <a:ext cx="263144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5510" marR="5080" indent="-893444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Z-Transform  </a:t>
            </a:r>
            <a:r>
              <a:rPr dirty="0" sz="1400" i="1">
                <a:latin typeface="Lucida Calligraphy"/>
                <a:cs typeface="Lucida Calligraphy"/>
              </a:rPr>
              <a:t>Part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one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340865"/>
            <a:ext cx="711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76298" y="1481581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0" y="0"/>
                </a:moveTo>
                <a:lnTo>
                  <a:pt x="3416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997710" y="1287525"/>
            <a:ext cx="6921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0579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63598" y="1482598"/>
            <a:ext cx="9594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5790" algn="l"/>
              </a:tabLst>
            </a:pPr>
            <a:r>
              <a:rPr dirty="0" baseline="2777" sz="1500" spc="-22">
                <a:latin typeface="Cambria Math"/>
                <a:cs typeface="Cambria Math"/>
              </a:rPr>
              <a:t>(</a:t>
            </a:r>
            <a:r>
              <a:rPr dirty="0" sz="1000" spc="-15">
                <a:latin typeface="Cambria Math"/>
                <a:cs typeface="Cambria Math"/>
              </a:rPr>
              <a:t>        </a:t>
            </a:r>
            <a:r>
              <a:rPr dirty="0" sz="1000" spc="-5">
                <a:latin typeface="Cambria Math"/>
                <a:cs typeface="Cambria Math"/>
              </a:rPr>
              <a:t> </a:t>
            </a:r>
            <a:r>
              <a:rPr dirty="0" baseline="2777" sz="1500" spc="-7">
                <a:latin typeface="Cambria Math"/>
                <a:cs typeface="Cambria Math"/>
              </a:rPr>
              <a:t>)	</a:t>
            </a:r>
            <a:r>
              <a:rPr dirty="0" baseline="2777" sz="1500" spc="-22">
                <a:latin typeface="Cambria Math"/>
                <a:cs typeface="Cambria Math"/>
              </a:rPr>
              <a:t>(</a:t>
            </a:r>
            <a:r>
              <a:rPr dirty="0" sz="1000" spc="105">
                <a:latin typeface="Cambria Math"/>
                <a:cs typeface="Cambria Math"/>
              </a:rPr>
              <a:t> </a:t>
            </a:r>
            <a:r>
              <a:rPr dirty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69514" y="1481581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 h="0">
                <a:moveTo>
                  <a:pt x="0" y="0"/>
                </a:moveTo>
                <a:lnTo>
                  <a:pt x="34137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244979" y="1340865"/>
            <a:ext cx="24650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9600" algn="l"/>
              </a:tabLst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	</a:t>
            </a:r>
            <a:r>
              <a:rPr dirty="0" sz="1400" spc="-5">
                <a:latin typeface="Times New Roman"/>
                <a:cs typeface="Times New Roman"/>
              </a:rPr>
              <a:t>Comparing with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baseline="19841" sz="2100" spc="112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72609" y="1287525"/>
            <a:ext cx="927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32401" y="1482598"/>
            <a:ext cx="3752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2777" sz="1500" spc="-22">
                <a:latin typeface="Cambria Math"/>
                <a:cs typeface="Cambria Math"/>
              </a:rPr>
              <a:t>(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745101" y="1481581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 h="0">
                <a:moveTo>
                  <a:pt x="0" y="0"/>
                </a:moveTo>
                <a:lnTo>
                  <a:pt x="3505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129080" y="1724913"/>
            <a:ext cx="19983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&amp;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baseline="11904" sz="2100" spc="7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 </a:t>
            </a:r>
            <a:r>
              <a:rPr dirty="0" sz="1400">
                <a:latin typeface="Cambria Math"/>
                <a:cs typeface="Cambria Math"/>
              </a:rPr>
              <a:t>)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29080" y="2176018"/>
            <a:ext cx="3803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725422" y="2316733"/>
            <a:ext cx="548005" cy="0"/>
          </a:xfrm>
          <a:custGeom>
            <a:avLst/>
            <a:gdLst/>
            <a:ahLst/>
            <a:cxnLst/>
            <a:rect l="l" t="t" r="r" b="b"/>
            <a:pathLst>
              <a:path w="548005" h="0">
                <a:moveTo>
                  <a:pt x="0" y="0"/>
                </a:moveTo>
                <a:lnTo>
                  <a:pt x="5474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758442" y="2040382"/>
            <a:ext cx="127635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  <a:tabLst>
                <a:tab pos="81153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29841" y="2294889"/>
            <a:ext cx="15538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2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37698" sz="21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524379" y="2316733"/>
            <a:ext cx="547370" cy="0"/>
          </a:xfrm>
          <a:custGeom>
            <a:avLst/>
            <a:gdLst/>
            <a:ahLst/>
            <a:cxnLst/>
            <a:rect l="l" t="t" r="r" b="b"/>
            <a:pathLst>
              <a:path w="547369" h="0">
                <a:moveTo>
                  <a:pt x="0" y="0"/>
                </a:moveTo>
                <a:lnTo>
                  <a:pt x="5471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129080" y="2508859"/>
            <a:ext cx="3037205" cy="63817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 spc="-5">
                <a:latin typeface="Arial"/>
                <a:cs typeface="Arial"/>
              </a:rPr>
              <a:t>→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 </a:t>
            </a:r>
            <a:r>
              <a:rPr dirty="0" sz="1400" spc="5">
                <a:latin typeface="Cambria Math"/>
                <a:cs typeface="Cambria Math"/>
              </a:rPr>
              <a:t>(  )</a:t>
            </a:r>
            <a:r>
              <a:rPr dirty="0" baseline="19841" sz="2100" spc="7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(  )</a:t>
            </a:r>
            <a:r>
              <a:rPr dirty="0" baseline="19841" sz="2100" spc="7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2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240665">
              <a:lnSpc>
                <a:spcPct val="100000"/>
              </a:lnSpc>
              <a:spcBef>
                <a:spcPts val="730"/>
              </a:spcBef>
            </a:pPr>
            <a:r>
              <a:rPr dirty="0" sz="1400">
                <a:latin typeface="Times New Roman"/>
                <a:cs typeface="Times New Roman"/>
              </a:rPr>
              <a:t>3- </a:t>
            </a:r>
            <a:r>
              <a:rPr dirty="0" sz="1400" spc="-5">
                <a:latin typeface="Times New Roman"/>
                <a:cs typeface="Times New Roman"/>
              </a:rPr>
              <a:t>Complex </a:t>
            </a:r>
            <a:r>
              <a:rPr dirty="0" sz="1400">
                <a:latin typeface="Times New Roman"/>
                <a:cs typeface="Times New Roman"/>
              </a:rPr>
              <a:t>– </a:t>
            </a:r>
            <a:r>
              <a:rPr dirty="0" sz="1400" spc="-5">
                <a:latin typeface="Times New Roman"/>
                <a:cs typeface="Times New Roman"/>
              </a:rPr>
              <a:t>Inverse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Integral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527302" y="3471925"/>
            <a:ext cx="276225" cy="0"/>
          </a:xfrm>
          <a:custGeom>
            <a:avLst/>
            <a:gdLst/>
            <a:ahLst/>
            <a:cxnLst/>
            <a:rect l="l" t="t" r="r" b="b"/>
            <a:pathLst>
              <a:path w="276225" h="0">
                <a:moveTo>
                  <a:pt x="0" y="0"/>
                </a:moveTo>
                <a:lnTo>
                  <a:pt x="2758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29080" y="3331209"/>
            <a:ext cx="2317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41666" sz="2100">
                <a:latin typeface="Cambria Math"/>
                <a:cs typeface="Cambria Math"/>
              </a:rPr>
              <a:t> </a:t>
            </a:r>
            <a:r>
              <a:rPr dirty="0" sz="1400" spc="290">
                <a:latin typeface="Cambria Math"/>
                <a:cs typeface="Cambria Math"/>
              </a:rPr>
              <a:t>∮</a:t>
            </a: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29080" y="3362680"/>
            <a:ext cx="5305425" cy="1555750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398145">
              <a:lnSpc>
                <a:spcPct val="100000"/>
              </a:lnSpc>
              <a:spcBef>
                <a:spcPts val="79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240665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latin typeface="Times New Roman"/>
                <a:cs typeface="Times New Roman"/>
              </a:rPr>
              <a:t>4- Power </a:t>
            </a:r>
            <a:r>
              <a:rPr dirty="0" sz="1400" spc="-5">
                <a:latin typeface="Times New Roman"/>
                <a:cs typeface="Times New Roman"/>
              </a:rPr>
              <a:t>Series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Expansion</a:t>
            </a:r>
            <a:endParaRPr sz="1400">
              <a:latin typeface="Times New Roman"/>
              <a:cs typeface="Times New Roman"/>
            </a:endParaRPr>
          </a:p>
          <a:p>
            <a:pPr marL="12700" marR="5080" indent="220345">
              <a:lnSpc>
                <a:spcPts val="2450"/>
              </a:lnSpc>
              <a:spcBef>
                <a:spcPts val="170"/>
              </a:spcBef>
            </a:pPr>
            <a:r>
              <a:rPr dirty="0" sz="1400" spc="-5">
                <a:latin typeface="Times New Roman"/>
                <a:cs typeface="Times New Roman"/>
              </a:rPr>
              <a:t>The defining expression for </a:t>
            </a:r>
            <a:r>
              <a:rPr dirty="0" sz="1400">
                <a:latin typeface="Times New Roman"/>
                <a:cs typeface="Times New Roman"/>
              </a:rPr>
              <a:t>the z-transform eq. (3)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power series  where the sequence values </a:t>
            </a:r>
            <a:r>
              <a:rPr dirty="0" sz="1400" spc="200">
                <a:latin typeface="Cambria Math"/>
                <a:cs typeface="Cambria Math"/>
              </a:rPr>
              <a:t>, </a:t>
            </a:r>
            <a:r>
              <a:rPr dirty="0" sz="1400" spc="25">
                <a:latin typeface="Cambria Math"/>
                <a:cs typeface="Cambria Math"/>
              </a:rPr>
              <a:t>- </a:t>
            </a:r>
            <a:r>
              <a:rPr dirty="0" sz="1400">
                <a:latin typeface="Times New Roman"/>
                <a:cs typeface="Times New Roman"/>
              </a:rPr>
              <a:t>are the </a:t>
            </a:r>
            <a:r>
              <a:rPr dirty="0" sz="1400" spc="-5">
                <a:latin typeface="Times New Roman"/>
                <a:cs typeface="Times New Roman"/>
              </a:rPr>
              <a:t>coefficients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Thus,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>
                <a:latin typeface="Cambria Math"/>
                <a:cs typeface="Cambria Math"/>
              </a:rPr>
              <a:t>(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given </a:t>
            </a:r>
            <a:r>
              <a:rPr dirty="0" sz="1400">
                <a:latin typeface="Times New Roman"/>
                <a:cs typeface="Times New Roman"/>
              </a:rPr>
              <a:t>as a </a:t>
            </a:r>
            <a:r>
              <a:rPr dirty="0" sz="1400" spc="-5">
                <a:latin typeface="Times New Roman"/>
                <a:cs typeface="Times New Roman"/>
              </a:rPr>
              <a:t>power series in the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form: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99258" y="5082666"/>
            <a:ext cx="2755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73276" y="4991226"/>
            <a:ext cx="20040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18895" algn="l"/>
              </a:tabLst>
            </a:pPr>
            <a:r>
              <a:rPr dirty="0" sz="1400" spc="52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05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 </a:t>
            </a:r>
            <a:r>
              <a:rPr dirty="0" sz="1400" spc="15">
                <a:latin typeface="Cambria Math"/>
                <a:cs typeface="Cambria Math"/>
              </a:rPr>
              <a:t>    </a:t>
            </a:r>
            <a:r>
              <a:rPr dirty="0" sz="1400" spc="18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∑</a:t>
            </a:r>
            <a:r>
              <a:rPr dirty="0" baseline="21825" sz="2100">
                <a:latin typeface="Cambria Math"/>
                <a:cs typeface="Cambria Math"/>
              </a:rPr>
              <a:t>	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-13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29080" y="5211292"/>
            <a:ext cx="5304790" cy="641350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)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 spc="-15">
                <a:latin typeface="Cambria Math"/>
                <a:cs typeface="Cambria Math"/>
              </a:rPr>
              <a:t>)</a:t>
            </a:r>
            <a:r>
              <a:rPr dirty="0" baseline="19841" sz="2100" spc="-1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6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89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33045">
              <a:lnSpc>
                <a:spcPct val="100000"/>
              </a:lnSpc>
              <a:spcBef>
                <a:spcPts val="745"/>
              </a:spcBef>
            </a:pPr>
            <a:r>
              <a:rPr dirty="0" sz="1400">
                <a:latin typeface="Times New Roman"/>
                <a:cs typeface="Times New Roman"/>
              </a:rPr>
              <a:t>Any </a:t>
            </a:r>
            <a:r>
              <a:rPr dirty="0" sz="1400" spc="-5">
                <a:latin typeface="Times New Roman"/>
                <a:cs typeface="Times New Roman"/>
              </a:rPr>
              <a:t>particular value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sequence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determined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finding 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124325" y="5861684"/>
            <a:ext cx="30289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baseline="-19841" sz="2100" spc="86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29080" y="5927216"/>
            <a:ext cx="53028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478529" algn="l"/>
              </a:tabLst>
            </a:pPr>
            <a:r>
              <a:rPr dirty="0" sz="1400" spc="-5">
                <a:latin typeface="Times New Roman"/>
                <a:cs typeface="Times New Roman"/>
              </a:rPr>
              <a:t>coefficient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 appropriate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power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	. </a:t>
            </a:r>
            <a:r>
              <a:rPr dirty="0" sz="1400" spc="-5">
                <a:latin typeface="Times New Roman"/>
                <a:cs typeface="Times New Roman"/>
              </a:rPr>
              <a:t>This approach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may </a:t>
            </a:r>
            <a:r>
              <a:rPr dirty="0" sz="1400">
                <a:latin typeface="Times New Roman"/>
                <a:cs typeface="Times New Roman"/>
              </a:rPr>
              <a:t>not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598930" y="7717663"/>
            <a:ext cx="4821555" cy="0"/>
          </a:xfrm>
          <a:custGeom>
            <a:avLst/>
            <a:gdLst/>
            <a:ahLst/>
            <a:cxnLst/>
            <a:rect l="l" t="t" r="r" b="b"/>
            <a:pathLst>
              <a:path w="4821555" h="0">
                <a:moveTo>
                  <a:pt x="0" y="0"/>
                </a:moveTo>
                <a:lnTo>
                  <a:pt x="4821301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129080" y="6142710"/>
            <a:ext cx="5306060" cy="35007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715">
              <a:lnSpc>
                <a:spcPct val="1436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provide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closed-form solution but is very </a:t>
            </a:r>
            <a:r>
              <a:rPr dirty="0" sz="1400">
                <a:latin typeface="Times New Roman"/>
                <a:cs typeface="Times New Roman"/>
              </a:rPr>
              <a:t>useful for a </a:t>
            </a:r>
            <a:r>
              <a:rPr dirty="0" sz="1400" spc="-5">
                <a:latin typeface="Times New Roman"/>
                <a:cs typeface="Times New Roman"/>
              </a:rPr>
              <a:t>finite-length  sequence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where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X(z)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may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simpler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form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than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polynomial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  <a:p>
            <a:pPr marL="12700" marR="6350">
              <a:lnSpc>
                <a:spcPct val="144300"/>
              </a:lnSpc>
              <a:spcBef>
                <a:spcPts val="50"/>
              </a:spcBef>
            </a:pP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13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rational r-transforms, </a:t>
            </a:r>
            <a:r>
              <a:rPr dirty="0" sz="1400">
                <a:latin typeface="Times New Roman"/>
                <a:cs typeface="Times New Roman"/>
              </a:rPr>
              <a:t>a power </a:t>
            </a:r>
            <a:r>
              <a:rPr dirty="0" sz="1400" spc="-5">
                <a:latin typeface="Times New Roman"/>
                <a:cs typeface="Times New Roman"/>
              </a:rPr>
              <a:t>series expansion can be obtained  </a:t>
            </a:r>
            <a:r>
              <a:rPr dirty="0" sz="1400">
                <a:latin typeface="Times New Roman"/>
                <a:cs typeface="Times New Roman"/>
              </a:rPr>
              <a:t>by long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division.</a:t>
            </a:r>
            <a:endParaRPr sz="1400">
              <a:latin typeface="Times New Roman"/>
              <a:cs typeface="Times New Roman"/>
            </a:endParaRPr>
          </a:p>
          <a:p>
            <a:pPr marL="469265" marR="5080" indent="-228600">
              <a:lnSpc>
                <a:spcPts val="2760"/>
              </a:lnSpc>
              <a:spcBef>
                <a:spcPts val="130"/>
              </a:spcBef>
              <a:buFont typeface="Wingdings"/>
              <a:buChar char=""/>
              <a:tabLst>
                <a:tab pos="469900" algn="l"/>
                <a:tab pos="1169035" algn="l"/>
                <a:tab pos="2275840" algn="l"/>
                <a:tab pos="3630295" algn="l"/>
                <a:tab pos="4181475" algn="l"/>
              </a:tabLst>
            </a:pPr>
            <a:r>
              <a:rPr dirty="0" sz="1600" spc="-5" b="1">
                <a:latin typeface="Times New Roman"/>
                <a:cs typeface="Times New Roman"/>
              </a:rPr>
              <a:t>THE</a:t>
            </a:r>
            <a:r>
              <a:rPr dirty="0" sz="1600" spc="-5" b="1">
                <a:latin typeface="Times New Roman"/>
                <a:cs typeface="Times New Roman"/>
              </a:rPr>
              <a:t>	</a:t>
            </a:r>
            <a:r>
              <a:rPr dirty="0" sz="1600" spc="-5" b="1">
                <a:latin typeface="Times New Roman"/>
                <a:cs typeface="Times New Roman"/>
              </a:rPr>
              <a:t>SYST</a:t>
            </a:r>
            <a:r>
              <a:rPr dirty="0" sz="1600" b="1">
                <a:latin typeface="Times New Roman"/>
                <a:cs typeface="Times New Roman"/>
              </a:rPr>
              <a:t>E</a:t>
            </a:r>
            <a:r>
              <a:rPr dirty="0" sz="1600" spc="-5" b="1">
                <a:latin typeface="Times New Roman"/>
                <a:cs typeface="Times New Roman"/>
              </a:rPr>
              <a:t>M</a:t>
            </a:r>
            <a:r>
              <a:rPr dirty="0" sz="1600" b="1">
                <a:latin typeface="Times New Roman"/>
                <a:cs typeface="Times New Roman"/>
              </a:rPr>
              <a:t>	</a:t>
            </a:r>
            <a:r>
              <a:rPr dirty="0" sz="1600" spc="-5" b="1">
                <a:latin typeface="Times New Roman"/>
                <a:cs typeface="Times New Roman"/>
              </a:rPr>
              <a:t>FUNCT</a:t>
            </a:r>
            <a:r>
              <a:rPr dirty="0" sz="1600" spc="5" b="1">
                <a:latin typeface="Times New Roman"/>
                <a:cs typeface="Times New Roman"/>
              </a:rPr>
              <a:t>I</a:t>
            </a:r>
            <a:r>
              <a:rPr dirty="0" sz="1600" spc="-15" b="1">
                <a:latin typeface="Times New Roman"/>
                <a:cs typeface="Times New Roman"/>
              </a:rPr>
              <a:t>O</a:t>
            </a:r>
            <a:r>
              <a:rPr dirty="0" sz="1600" spc="-5" b="1">
                <a:latin typeface="Times New Roman"/>
                <a:cs typeface="Times New Roman"/>
              </a:rPr>
              <a:t>N</a:t>
            </a:r>
            <a:r>
              <a:rPr dirty="0" sz="1600" b="1">
                <a:latin typeface="Times New Roman"/>
                <a:cs typeface="Times New Roman"/>
              </a:rPr>
              <a:t>	</a:t>
            </a:r>
            <a:r>
              <a:rPr dirty="0" sz="1600" spc="-15" b="1">
                <a:latin typeface="Times New Roman"/>
                <a:cs typeface="Times New Roman"/>
              </a:rPr>
              <a:t>O</a:t>
            </a:r>
            <a:r>
              <a:rPr dirty="0" sz="1600" spc="-5" b="1">
                <a:latin typeface="Times New Roman"/>
                <a:cs typeface="Times New Roman"/>
              </a:rPr>
              <a:t>F</a:t>
            </a:r>
            <a:r>
              <a:rPr dirty="0" sz="1600" b="1">
                <a:latin typeface="Times New Roman"/>
                <a:cs typeface="Times New Roman"/>
              </a:rPr>
              <a:t>	</a:t>
            </a:r>
            <a:r>
              <a:rPr dirty="0" sz="1600" spc="-5" b="1">
                <a:latin typeface="Times New Roman"/>
                <a:cs typeface="Times New Roman"/>
              </a:rPr>
              <a:t>DIS</a:t>
            </a:r>
            <a:r>
              <a:rPr dirty="0" sz="1600" spc="5" b="1">
                <a:latin typeface="Times New Roman"/>
                <a:cs typeface="Times New Roman"/>
              </a:rPr>
              <a:t>C</a:t>
            </a:r>
            <a:r>
              <a:rPr dirty="0" sz="1600" b="1">
                <a:latin typeface="Times New Roman"/>
                <a:cs typeface="Times New Roman"/>
              </a:rPr>
              <a:t>R</a:t>
            </a:r>
            <a:r>
              <a:rPr dirty="0" sz="1600" spc="-5" b="1">
                <a:latin typeface="Times New Roman"/>
                <a:cs typeface="Times New Roman"/>
              </a:rPr>
              <a:t>ET</a:t>
            </a:r>
            <a:r>
              <a:rPr dirty="0" sz="1600" spc="25" b="1">
                <a:latin typeface="Times New Roman"/>
                <a:cs typeface="Times New Roman"/>
              </a:rPr>
              <a:t>E</a:t>
            </a:r>
            <a:r>
              <a:rPr dirty="0" sz="1600" spc="-5" b="1">
                <a:latin typeface="Times New Roman"/>
                <a:cs typeface="Times New Roman"/>
              </a:rPr>
              <a:t>- 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TIMESYSTEMS</a:t>
            </a:r>
            <a:endParaRPr sz="1600">
              <a:latin typeface="Times New Roman"/>
              <a:cs typeface="Times New Roman"/>
            </a:endParaRPr>
          </a:p>
          <a:p>
            <a:pPr marL="12700" indent="220345">
              <a:lnSpc>
                <a:spcPct val="100000"/>
              </a:lnSpc>
              <a:spcBef>
                <a:spcPts val="600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discrete-time </a:t>
            </a:r>
            <a:r>
              <a:rPr dirty="0" sz="1400">
                <a:latin typeface="Times New Roman"/>
                <a:cs typeface="Times New Roman"/>
              </a:rPr>
              <a:t>system is </a:t>
            </a:r>
            <a:r>
              <a:rPr dirty="0" sz="1400" spc="-5">
                <a:latin typeface="Times New Roman"/>
                <a:cs typeface="Times New Roman"/>
              </a:rPr>
              <a:t>defined mathematically </a:t>
            </a:r>
            <a:r>
              <a:rPr dirty="0" sz="1400">
                <a:latin typeface="Times New Roman"/>
                <a:cs typeface="Times New Roman"/>
              </a:rPr>
              <a:t>as a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transformation</a:t>
            </a:r>
            <a:endParaRPr sz="1400">
              <a:latin typeface="Times New Roman"/>
              <a:cs typeface="Times New Roman"/>
            </a:endParaRPr>
          </a:p>
          <a:p>
            <a:pPr marL="12700" marR="10795">
              <a:lnSpc>
                <a:spcPct val="143600"/>
              </a:lnSpc>
              <a:spcBef>
                <a:spcPts val="15"/>
              </a:spcBef>
            </a:pP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operator that maps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input sequence with values </a:t>
            </a:r>
            <a:r>
              <a:rPr dirty="0" sz="1400">
                <a:latin typeface="Times New Roman"/>
                <a:cs typeface="Times New Roman"/>
              </a:rPr>
              <a:t>x[n] </a:t>
            </a:r>
            <a:r>
              <a:rPr dirty="0" sz="1400" spc="-5">
                <a:latin typeface="Times New Roman"/>
                <a:cs typeface="Times New Roman"/>
              </a:rPr>
              <a:t>into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output  sequence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values y[n]. This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denoted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-60">
                <a:latin typeface="Cambria Math"/>
                <a:cs typeface="Cambria Math"/>
              </a:rPr>
              <a:t>*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-359">
                <a:latin typeface="Cambria Math"/>
                <a:cs typeface="Cambria Math"/>
              </a:rPr>
              <a:t>-</a:t>
            </a:r>
            <a:r>
              <a:rPr dirty="0" sz="1400" spc="-240">
                <a:latin typeface="Cambria Math"/>
                <a:cs typeface="Cambria Math"/>
              </a:rPr>
              <a:t>+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2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There </a:t>
            </a:r>
            <a:r>
              <a:rPr dirty="0" sz="1400" spc="-10">
                <a:latin typeface="Times New Roman"/>
                <a:cs typeface="Times New Roman"/>
              </a:rPr>
              <a:t>some </a:t>
            </a:r>
            <a:r>
              <a:rPr dirty="0" sz="1400" spc="-5">
                <a:latin typeface="Times New Roman"/>
                <a:cs typeface="Times New Roman"/>
              </a:rPr>
              <a:t>important remarks that </a:t>
            </a:r>
            <a:r>
              <a:rPr dirty="0" sz="1400" spc="-10">
                <a:latin typeface="Times New Roman"/>
                <a:cs typeface="Times New Roman"/>
              </a:rPr>
              <a:t>must </a:t>
            </a:r>
            <a:r>
              <a:rPr dirty="0" sz="1400" spc="-5">
                <a:latin typeface="Times New Roman"/>
                <a:cs typeface="Times New Roman"/>
              </a:rPr>
              <a:t>be taken into acount which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12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80136" y="539596"/>
            <a:ext cx="3827145" cy="13074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5510" marR="1200150" indent="-893444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Z-Transform  </a:t>
            </a:r>
            <a:r>
              <a:rPr dirty="0" sz="1400" i="1">
                <a:latin typeface="Lucida Calligraphy"/>
                <a:cs typeface="Lucida Calligraphy"/>
              </a:rPr>
              <a:t>Part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one</a:t>
            </a:r>
            <a:endParaRPr sz="1400">
              <a:latin typeface="Lucida Calligraphy"/>
              <a:cs typeface="Lucida Calligraphy"/>
            </a:endParaRPr>
          </a:p>
          <a:p>
            <a:pPr marL="561340">
              <a:lnSpc>
                <a:spcPct val="100000"/>
              </a:lnSpc>
              <a:spcBef>
                <a:spcPts val="1550"/>
              </a:spcBef>
            </a:pPr>
            <a:r>
              <a:rPr dirty="0" sz="1400" spc="-5">
                <a:latin typeface="Times New Roman"/>
                <a:cs typeface="Times New Roman"/>
              </a:rPr>
              <a:t>Remrk</a:t>
            </a:r>
            <a:r>
              <a:rPr dirty="0" baseline="-12345" sz="1350" spc="-7">
                <a:latin typeface="Times New Roman"/>
                <a:cs typeface="Times New Roman"/>
              </a:rPr>
              <a:t>1</a:t>
            </a:r>
            <a:r>
              <a:rPr dirty="0" sz="1400" spc="-5">
                <a:latin typeface="Times New Roman"/>
                <a:cs typeface="Times New Roman"/>
              </a:rPr>
              <a:t>/ The ideal delay </a:t>
            </a:r>
            <a:r>
              <a:rPr dirty="0" sz="1400">
                <a:latin typeface="Times New Roman"/>
                <a:cs typeface="Times New Roman"/>
              </a:rPr>
              <a:t>system is </a:t>
            </a:r>
            <a:r>
              <a:rPr dirty="0" sz="1400" spc="-5">
                <a:latin typeface="Times New Roman"/>
                <a:cs typeface="Times New Roman"/>
              </a:rPr>
              <a:t>defined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  <a:p>
            <a:pPr marL="561340">
              <a:lnSpc>
                <a:spcPct val="100000"/>
              </a:lnSpc>
              <a:spcBef>
                <a:spcPts val="790"/>
              </a:spcBef>
              <a:tabLst>
                <a:tab pos="2672080" algn="l"/>
              </a:tabLst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 </a:t>
            </a:r>
            <a:r>
              <a:rPr dirty="0" baseline="1984" sz="2100" spc="37">
                <a:latin typeface="Cambria Math"/>
                <a:cs typeface="Cambria Math"/>
              </a:rPr>
              <a:t>-  </a:t>
            </a:r>
            <a:r>
              <a:rPr dirty="0" sz="1400" spc="25">
                <a:latin typeface="Cambria Math"/>
                <a:cs typeface="Cambria Math"/>
              </a:rPr>
              <a:t>     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    </a:t>
            </a:r>
            <a:r>
              <a:rPr dirty="0" baseline="-11904" sz="2100" spc="300">
                <a:latin typeface="Cambria Math"/>
                <a:cs typeface="Cambria Math"/>
              </a:rPr>
              <a:t> </a:t>
            </a:r>
            <a:r>
              <a:rPr dirty="0" baseline="-11904" sz="2100" spc="33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	</a:t>
            </a:r>
            <a:r>
              <a:rPr dirty="0" sz="1400" spc="7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823059"/>
            <a:ext cx="5306060" cy="786447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just" marL="12700" marR="8890">
              <a:lnSpc>
                <a:spcPct val="145000"/>
              </a:lnSpc>
              <a:spcBef>
                <a:spcPts val="85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fixed positive integer representing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delay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 system.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other words, the ideal delay </a:t>
            </a:r>
            <a:r>
              <a:rPr dirty="0" sz="1400">
                <a:latin typeface="Times New Roman"/>
                <a:cs typeface="Times New Roman"/>
              </a:rPr>
              <a:t>system </a:t>
            </a:r>
            <a:r>
              <a:rPr dirty="0" sz="1400" spc="-5">
                <a:latin typeface="Times New Roman"/>
                <a:cs typeface="Times New Roman"/>
              </a:rPr>
              <a:t>shifts the input sequence to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right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10">
                <a:latin typeface="Times New Roman"/>
                <a:cs typeface="Times New Roman"/>
              </a:rPr>
              <a:t>(</a:t>
            </a:r>
            <a:r>
              <a:rPr dirty="0" baseline="-11904" sz="21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samples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form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output. The </a:t>
            </a:r>
            <a:r>
              <a:rPr dirty="0" sz="1400">
                <a:latin typeface="Times New Roman"/>
                <a:cs typeface="Times New Roman"/>
              </a:rPr>
              <a:t>types of </a:t>
            </a:r>
            <a:r>
              <a:rPr dirty="0" sz="1400" spc="-5">
                <a:latin typeface="Times New Roman"/>
                <a:cs typeface="Times New Roman"/>
              </a:rPr>
              <a:t>discrete time  system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35"/>
              </a:spcBef>
              <a:buAutoNum type="arabicPlain"/>
              <a:tabLst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Systems without </a:t>
            </a:r>
            <a:r>
              <a:rPr dirty="0" sz="1400" spc="-10">
                <a:latin typeface="Times New Roman"/>
                <a:cs typeface="Times New Roman"/>
              </a:rPr>
              <a:t>memory </a:t>
            </a:r>
            <a:r>
              <a:rPr dirty="0" sz="1400">
                <a:latin typeface="Times New Roman"/>
                <a:cs typeface="Times New Roman"/>
              </a:rPr>
              <a:t>(memory less)</a:t>
            </a:r>
            <a:endParaRPr sz="1400">
              <a:latin typeface="Times New Roman"/>
              <a:cs typeface="Times New Roman"/>
            </a:endParaRPr>
          </a:p>
          <a:p>
            <a:pPr marL="12700" marR="7620" indent="220345">
              <a:lnSpc>
                <a:spcPct val="143600"/>
              </a:lnSpc>
            </a:pPr>
            <a:r>
              <a:rPr dirty="0" sz="1400">
                <a:latin typeface="Times New Roman"/>
                <a:cs typeface="Times New Roman"/>
              </a:rPr>
              <a:t>A system is </a:t>
            </a:r>
            <a:r>
              <a:rPr dirty="0" sz="1400" spc="-5">
                <a:latin typeface="Times New Roman"/>
                <a:cs typeface="Times New Roman"/>
              </a:rPr>
              <a:t>said to be memory </a:t>
            </a:r>
            <a:r>
              <a:rPr dirty="0" sz="1400">
                <a:latin typeface="Times New Roman"/>
                <a:cs typeface="Times New Roman"/>
              </a:rPr>
              <a:t>less if </a:t>
            </a:r>
            <a:r>
              <a:rPr dirty="0" sz="1400" spc="-5">
                <a:latin typeface="Times New Roman"/>
                <a:cs typeface="Times New Roman"/>
              </a:rPr>
              <a:t>the output for each value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 independent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variable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at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given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time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depends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only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input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value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time </a:t>
            </a:r>
            <a:r>
              <a:rPr dirty="0" sz="1400">
                <a:latin typeface="Times New Roman"/>
                <a:cs typeface="Times New Roman"/>
              </a:rPr>
              <a:t>n. For </a:t>
            </a:r>
            <a:r>
              <a:rPr dirty="0" sz="1400" spc="-5">
                <a:latin typeface="Times New Roman"/>
                <a:cs typeface="Times New Roman"/>
              </a:rPr>
              <a:t>example system specified </a:t>
            </a:r>
            <a:r>
              <a:rPr dirty="0" sz="1400">
                <a:latin typeface="Times New Roman"/>
                <a:cs typeface="Times New Roman"/>
              </a:rPr>
              <a:t>by the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relationship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baseline="1984" sz="2100" spc="15">
                <a:latin typeface="Cambria Math"/>
                <a:cs typeface="Cambria Math"/>
              </a:rPr>
              <a:t>-)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6350">
              <a:lnSpc>
                <a:spcPts val="2410"/>
              </a:lnSpc>
              <a:spcBef>
                <a:spcPts val="195"/>
              </a:spcBef>
            </a:pP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memory </a:t>
            </a:r>
            <a:r>
              <a:rPr dirty="0" sz="1400">
                <a:latin typeface="Times New Roman"/>
                <a:cs typeface="Times New Roman"/>
              </a:rPr>
              <a:t>less, a </a:t>
            </a:r>
            <a:r>
              <a:rPr dirty="0" sz="1400" spc="-5">
                <a:latin typeface="Times New Roman"/>
                <a:cs typeface="Times New Roman"/>
              </a:rPr>
              <a:t>particularly simple memory </a:t>
            </a:r>
            <a:r>
              <a:rPr dirty="0" sz="1400">
                <a:latin typeface="Times New Roman"/>
                <a:cs typeface="Times New Roman"/>
              </a:rPr>
              <a:t>less </a:t>
            </a:r>
            <a:r>
              <a:rPr dirty="0" sz="1400" spc="-5">
                <a:latin typeface="Times New Roman"/>
                <a:cs typeface="Times New Roman"/>
              </a:rPr>
              <a:t>system </a:t>
            </a:r>
            <a:r>
              <a:rPr dirty="0" sz="1400">
                <a:latin typeface="Times New Roman"/>
                <a:cs typeface="Times New Roman"/>
              </a:rPr>
              <a:t>is the </a:t>
            </a:r>
            <a:r>
              <a:rPr dirty="0" sz="1400" spc="-5">
                <a:latin typeface="Times New Roman"/>
                <a:cs typeface="Times New Roman"/>
              </a:rPr>
              <a:t>identity  system </a:t>
            </a:r>
            <a:r>
              <a:rPr dirty="0" sz="1400">
                <a:latin typeface="Times New Roman"/>
                <a:cs typeface="Times New Roman"/>
              </a:rPr>
              <a:t>defined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by: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ct val="143700"/>
              </a:lnSpc>
              <a:spcBef>
                <a:spcPts val="1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general, the relationship for memory </a:t>
            </a:r>
            <a:r>
              <a:rPr dirty="0" sz="1400">
                <a:latin typeface="Times New Roman"/>
                <a:cs typeface="Times New Roman"/>
              </a:rPr>
              <a:t>less </a:t>
            </a:r>
            <a:r>
              <a:rPr dirty="0" sz="1400" spc="-5">
                <a:latin typeface="Times New Roman"/>
                <a:cs typeface="Times New Roman"/>
              </a:rPr>
              <a:t>input-output </a:t>
            </a:r>
            <a:r>
              <a:rPr dirty="0" sz="1400">
                <a:latin typeface="Times New Roman"/>
                <a:cs typeface="Times New Roman"/>
              </a:rPr>
              <a:t>system can </a:t>
            </a:r>
            <a:r>
              <a:rPr dirty="0" sz="1400" spc="-5">
                <a:latin typeface="Times New Roman"/>
                <a:cs typeface="Times New Roman"/>
              </a:rPr>
              <a:t>be  written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9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baseline="1984" sz="2100" spc="15">
                <a:latin typeface="Cambria Math"/>
                <a:cs typeface="Cambria Math"/>
              </a:rPr>
              <a:t>-</a:t>
            </a:r>
            <a:r>
              <a:rPr dirty="0" sz="1400" spc="1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algn="just" marL="12700">
              <a:lnSpc>
                <a:spcPct val="100000"/>
              </a:lnSpc>
              <a:spcBef>
                <a:spcPts val="720"/>
              </a:spcBef>
            </a:pPr>
            <a:r>
              <a:rPr dirty="0" sz="1400">
                <a:latin typeface="Times New Roman"/>
                <a:cs typeface="Times New Roman"/>
              </a:rPr>
              <a:t>These </a:t>
            </a:r>
            <a:r>
              <a:rPr dirty="0" sz="1400" spc="-5">
                <a:latin typeface="Times New Roman"/>
                <a:cs typeface="Times New Roman"/>
              </a:rPr>
              <a:t>systems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called statics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systems.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45"/>
              </a:spcBef>
              <a:buAutoNum type="arabicPlain" startAt="2"/>
              <a:tabLst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Systems with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memory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ts val="1410"/>
              </a:lnSpc>
              <a:spcBef>
                <a:spcPts val="775"/>
              </a:spcBef>
            </a:pPr>
            <a:r>
              <a:rPr dirty="0" sz="1200">
                <a:latin typeface="Arial"/>
                <a:cs typeface="Arial"/>
              </a:rPr>
              <a:t>A </a:t>
            </a:r>
            <a:r>
              <a:rPr dirty="0" sz="1200" spc="-5">
                <a:latin typeface="Arial"/>
                <a:cs typeface="Arial"/>
              </a:rPr>
              <a:t>simple example of system with memory is a delay defined</a:t>
            </a:r>
            <a:r>
              <a:rPr dirty="0" sz="1200" spc="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by</a:t>
            </a:r>
            <a:endParaRPr sz="1200">
              <a:latin typeface="Arial"/>
              <a:cs typeface="Arial"/>
            </a:endParaRPr>
          </a:p>
          <a:p>
            <a:pPr algn="just" marL="12700">
              <a:lnSpc>
                <a:spcPts val="1650"/>
              </a:lnSpc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sz="1400" spc="65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  <a:p>
            <a:pPr algn="just" marL="12700" marR="8255">
              <a:lnSpc>
                <a:spcPct val="143100"/>
              </a:lnSpc>
              <a:spcBef>
                <a:spcPts val="145"/>
              </a:spcBef>
            </a:pPr>
            <a:r>
              <a:rPr dirty="0" sz="1200">
                <a:latin typeface="Arial"/>
                <a:cs typeface="Arial"/>
              </a:rPr>
              <a:t>A </a:t>
            </a:r>
            <a:r>
              <a:rPr dirty="0" sz="1200" spc="-5">
                <a:latin typeface="Arial"/>
                <a:cs typeface="Arial"/>
              </a:rPr>
              <a:t>system with memory </a:t>
            </a:r>
            <a:r>
              <a:rPr dirty="0" sz="1200">
                <a:latin typeface="Arial"/>
                <a:cs typeface="Arial"/>
              </a:rPr>
              <a:t>retains </a:t>
            </a:r>
            <a:r>
              <a:rPr dirty="0" sz="1200" spc="-5">
                <a:latin typeface="Arial"/>
                <a:cs typeface="Arial"/>
              </a:rPr>
              <a:t>or stores information about input values </a:t>
            </a:r>
            <a:r>
              <a:rPr dirty="0" sz="1200">
                <a:latin typeface="Arial"/>
                <a:cs typeface="Arial"/>
              </a:rPr>
              <a:t>at  times </a:t>
            </a:r>
            <a:r>
              <a:rPr dirty="0" sz="1200" spc="-5">
                <a:latin typeface="Arial"/>
                <a:cs typeface="Arial"/>
              </a:rPr>
              <a:t>other </a:t>
            </a:r>
            <a:r>
              <a:rPr dirty="0" sz="1200" spc="-10">
                <a:latin typeface="Arial"/>
                <a:cs typeface="Arial"/>
              </a:rPr>
              <a:t>than </a:t>
            </a:r>
            <a:r>
              <a:rPr dirty="0" sz="1200" spc="-5">
                <a:latin typeface="Arial"/>
                <a:cs typeface="Arial"/>
              </a:rPr>
              <a:t>the current input value. </a:t>
            </a:r>
            <a:r>
              <a:rPr dirty="0" sz="1400" spc="-5">
                <a:latin typeface="Times New Roman"/>
                <a:cs typeface="Times New Roman"/>
              </a:rPr>
              <a:t>These systems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called dynamic  systems.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these systems,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output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function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present and </a:t>
            </a:r>
            <a:r>
              <a:rPr dirty="0" sz="1400" spc="-10">
                <a:latin typeface="Times New Roman"/>
                <a:cs typeface="Times New Roman"/>
              </a:rPr>
              <a:t>last  </a:t>
            </a:r>
            <a:r>
              <a:rPr dirty="0" sz="1400" spc="-5">
                <a:latin typeface="Times New Roman"/>
                <a:cs typeface="Times New Roman"/>
              </a:rPr>
              <a:t>input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values.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example: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1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 marR="11430">
              <a:lnSpc>
                <a:spcPct val="143500"/>
              </a:lnSpc>
              <a:spcBef>
                <a:spcPts val="25"/>
              </a:spcBef>
            </a:pPr>
            <a:r>
              <a:rPr dirty="0" sz="1400" spc="-5">
                <a:latin typeface="Times New Roman"/>
                <a:cs typeface="Times New Roman"/>
              </a:rPr>
              <a:t>This system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represented using block diagram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</a:t>
            </a:r>
            <a:r>
              <a:rPr dirty="0" sz="1400" spc="-10">
                <a:latin typeface="Times New Roman"/>
                <a:cs typeface="Times New Roman"/>
              </a:rPr>
              <a:t>figure  </a:t>
            </a:r>
            <a:r>
              <a:rPr dirty="0" sz="1400">
                <a:latin typeface="Times New Roman"/>
                <a:cs typeface="Times New Roman"/>
              </a:rPr>
              <a:t>(3)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641216" y="9799649"/>
            <a:ext cx="2971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</a:t>
            </a:r>
            <a:r>
              <a:rPr dirty="0" sz="2000">
                <a:latin typeface="Calibri"/>
                <a:cs typeface="Calibri"/>
              </a:rPr>
              <a:t>3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80136" y="539596"/>
            <a:ext cx="263144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5510" marR="5080" indent="-893444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Z-Transform  </a:t>
            </a:r>
            <a:r>
              <a:rPr dirty="0" sz="1400" i="1">
                <a:latin typeface="Lucida Calligraphy"/>
                <a:cs typeface="Lucida Calligraphy"/>
              </a:rPr>
              <a:t>Part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one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8980169"/>
            <a:ext cx="7226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74266" y="8803995"/>
            <a:ext cx="133159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15873" sz="2100" spc="32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86966" y="9120885"/>
            <a:ext cx="1304925" cy="0"/>
          </a:xfrm>
          <a:custGeom>
            <a:avLst/>
            <a:gdLst/>
            <a:ahLst/>
            <a:cxnLst/>
            <a:rect l="l" t="t" r="r" b="b"/>
            <a:pathLst>
              <a:path w="1304925" h="0">
                <a:moveTo>
                  <a:pt x="0" y="0"/>
                </a:moveTo>
                <a:lnTo>
                  <a:pt x="130479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31950" y="1767839"/>
            <a:ext cx="292100" cy="76200"/>
          </a:xfrm>
          <a:custGeom>
            <a:avLst/>
            <a:gdLst/>
            <a:ahLst/>
            <a:cxnLst/>
            <a:rect l="l" t="t" r="r" b="b"/>
            <a:pathLst>
              <a:path w="292100" h="76200">
                <a:moveTo>
                  <a:pt x="215900" y="0"/>
                </a:moveTo>
                <a:lnTo>
                  <a:pt x="215900" y="76200"/>
                </a:lnTo>
                <a:lnTo>
                  <a:pt x="279400" y="44450"/>
                </a:lnTo>
                <a:lnTo>
                  <a:pt x="232156" y="44450"/>
                </a:lnTo>
                <a:lnTo>
                  <a:pt x="234950" y="41655"/>
                </a:lnTo>
                <a:lnTo>
                  <a:pt x="234950" y="34544"/>
                </a:lnTo>
                <a:lnTo>
                  <a:pt x="232156" y="31750"/>
                </a:lnTo>
                <a:lnTo>
                  <a:pt x="279400" y="31750"/>
                </a:lnTo>
                <a:lnTo>
                  <a:pt x="215900" y="0"/>
                </a:lnTo>
                <a:close/>
              </a:path>
              <a:path w="292100" h="76200">
                <a:moveTo>
                  <a:pt x="21590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215900" y="44450"/>
                </a:lnTo>
                <a:lnTo>
                  <a:pt x="215900" y="31750"/>
                </a:lnTo>
                <a:close/>
              </a:path>
              <a:path w="292100" h="76200">
                <a:moveTo>
                  <a:pt x="279400" y="31750"/>
                </a:moveTo>
                <a:lnTo>
                  <a:pt x="232156" y="31750"/>
                </a:lnTo>
                <a:lnTo>
                  <a:pt x="234950" y="34544"/>
                </a:lnTo>
                <a:lnTo>
                  <a:pt x="234950" y="41655"/>
                </a:lnTo>
                <a:lnTo>
                  <a:pt x="232156" y="44450"/>
                </a:lnTo>
                <a:lnTo>
                  <a:pt x="279400" y="44450"/>
                </a:lnTo>
                <a:lnTo>
                  <a:pt x="292100" y="38100"/>
                </a:lnTo>
                <a:lnTo>
                  <a:pt x="2794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08125" y="1759076"/>
            <a:ext cx="4016375" cy="76200"/>
          </a:xfrm>
          <a:custGeom>
            <a:avLst/>
            <a:gdLst/>
            <a:ahLst/>
            <a:cxnLst/>
            <a:rect l="l" t="t" r="r" b="b"/>
            <a:pathLst>
              <a:path w="4016375" h="76200">
                <a:moveTo>
                  <a:pt x="4003887" y="31750"/>
                </a:moveTo>
                <a:lnTo>
                  <a:pt x="3956430" y="31750"/>
                </a:lnTo>
                <a:lnTo>
                  <a:pt x="3959225" y="34543"/>
                </a:lnTo>
                <a:lnTo>
                  <a:pt x="3959225" y="41528"/>
                </a:lnTo>
                <a:lnTo>
                  <a:pt x="3956430" y="44450"/>
                </a:lnTo>
                <a:lnTo>
                  <a:pt x="3940175" y="44467"/>
                </a:lnTo>
                <a:lnTo>
                  <a:pt x="3940175" y="76200"/>
                </a:lnTo>
                <a:lnTo>
                  <a:pt x="4016375" y="37973"/>
                </a:lnTo>
                <a:lnTo>
                  <a:pt x="4003887" y="31750"/>
                </a:lnTo>
                <a:close/>
              </a:path>
              <a:path w="4016375" h="76200">
                <a:moveTo>
                  <a:pt x="3940175" y="31763"/>
                </a:moveTo>
                <a:lnTo>
                  <a:pt x="6350" y="36067"/>
                </a:lnTo>
                <a:lnTo>
                  <a:pt x="2793" y="36067"/>
                </a:lnTo>
                <a:lnTo>
                  <a:pt x="0" y="38861"/>
                </a:lnTo>
                <a:lnTo>
                  <a:pt x="0" y="45974"/>
                </a:lnTo>
                <a:lnTo>
                  <a:pt x="2793" y="48767"/>
                </a:lnTo>
                <a:lnTo>
                  <a:pt x="3940175" y="44467"/>
                </a:lnTo>
                <a:lnTo>
                  <a:pt x="3940175" y="31763"/>
                </a:lnTo>
                <a:close/>
              </a:path>
              <a:path w="4016375" h="76200">
                <a:moveTo>
                  <a:pt x="3956430" y="31750"/>
                </a:moveTo>
                <a:lnTo>
                  <a:pt x="3940175" y="31763"/>
                </a:lnTo>
                <a:lnTo>
                  <a:pt x="3940175" y="44467"/>
                </a:lnTo>
                <a:lnTo>
                  <a:pt x="3956430" y="44450"/>
                </a:lnTo>
                <a:lnTo>
                  <a:pt x="3959225" y="41528"/>
                </a:lnTo>
                <a:lnTo>
                  <a:pt x="3959225" y="34543"/>
                </a:lnTo>
                <a:lnTo>
                  <a:pt x="3956430" y="31750"/>
                </a:lnTo>
                <a:close/>
              </a:path>
              <a:path w="4016375" h="76200">
                <a:moveTo>
                  <a:pt x="3940175" y="0"/>
                </a:moveTo>
                <a:lnTo>
                  <a:pt x="3940175" y="31763"/>
                </a:lnTo>
                <a:lnTo>
                  <a:pt x="4003887" y="31750"/>
                </a:lnTo>
                <a:lnTo>
                  <a:pt x="39401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686175" y="1301114"/>
            <a:ext cx="381000" cy="25717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3180" rIns="0" bIns="0" rtlCol="0" vert="horz">
            <a:spAutoFit/>
          </a:bodyPr>
          <a:lstStyle/>
          <a:p>
            <a:pPr marL="191770">
              <a:lnSpc>
                <a:spcPct val="100000"/>
              </a:lnSpc>
              <a:spcBef>
                <a:spcPts val="340"/>
              </a:spcBef>
            </a:pPr>
            <a:r>
              <a:rPr dirty="0" sz="1200">
                <a:latin typeface="Calibri"/>
                <a:cs typeface="Calibri"/>
              </a:rPr>
              <a:t>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409825" y="1424939"/>
            <a:ext cx="1276350" cy="635"/>
          </a:xfrm>
          <a:custGeom>
            <a:avLst/>
            <a:gdLst/>
            <a:ahLst/>
            <a:cxnLst/>
            <a:rect l="l" t="t" r="r" b="b"/>
            <a:pathLst>
              <a:path w="1276350" h="634">
                <a:moveTo>
                  <a:pt x="1276350" y="0"/>
                </a:moveTo>
                <a:lnTo>
                  <a:pt x="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067175" y="142493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676650" y="2425064"/>
            <a:ext cx="381000" cy="25717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3815" rIns="0" bIns="0" rtlCol="0" vert="horz">
            <a:spAutoFit/>
          </a:bodyPr>
          <a:lstStyle/>
          <a:p>
            <a:pPr marL="191770">
              <a:lnSpc>
                <a:spcPct val="100000"/>
              </a:lnSpc>
              <a:spcBef>
                <a:spcPts val="345"/>
              </a:spcBef>
            </a:pPr>
            <a:r>
              <a:rPr dirty="0" sz="1200">
                <a:latin typeface="Calibri"/>
                <a:cs typeface="Calibri"/>
              </a:rPr>
              <a:t>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267075" y="2567622"/>
            <a:ext cx="424180" cy="0"/>
          </a:xfrm>
          <a:custGeom>
            <a:avLst/>
            <a:gdLst/>
            <a:ahLst/>
            <a:cxnLst/>
            <a:rect l="l" t="t" r="r" b="b"/>
            <a:pathLst>
              <a:path w="424179" h="0">
                <a:moveTo>
                  <a:pt x="0" y="0"/>
                </a:moveTo>
                <a:lnTo>
                  <a:pt x="423862" y="0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386012" y="2567622"/>
            <a:ext cx="500380" cy="0"/>
          </a:xfrm>
          <a:custGeom>
            <a:avLst/>
            <a:gdLst/>
            <a:ahLst/>
            <a:cxnLst/>
            <a:rect l="l" t="t" r="r" b="b"/>
            <a:pathLst>
              <a:path w="500380" h="0">
                <a:moveTo>
                  <a:pt x="0" y="0"/>
                </a:moveTo>
                <a:lnTo>
                  <a:pt x="500062" y="0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390775" y="2167889"/>
            <a:ext cx="1990725" cy="0"/>
          </a:xfrm>
          <a:custGeom>
            <a:avLst/>
            <a:gdLst/>
            <a:ahLst/>
            <a:cxnLst/>
            <a:rect l="l" t="t" r="r" b="b"/>
            <a:pathLst>
              <a:path w="1990725" h="0">
                <a:moveTo>
                  <a:pt x="0" y="0"/>
                </a:moveTo>
                <a:lnTo>
                  <a:pt x="19907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371975" y="1263014"/>
            <a:ext cx="476250" cy="304800"/>
          </a:xfrm>
          <a:custGeom>
            <a:avLst/>
            <a:gdLst/>
            <a:ahLst/>
            <a:cxnLst/>
            <a:rect l="l" t="t" r="r" b="b"/>
            <a:pathLst>
              <a:path w="476250" h="304800">
                <a:moveTo>
                  <a:pt x="238125" y="0"/>
                </a:moveTo>
                <a:lnTo>
                  <a:pt x="183506" y="4023"/>
                </a:lnTo>
                <a:lnTo>
                  <a:pt x="133377" y="15484"/>
                </a:lnTo>
                <a:lnTo>
                  <a:pt x="89165" y="33470"/>
                </a:lnTo>
                <a:lnTo>
                  <a:pt x="52294" y="57067"/>
                </a:lnTo>
                <a:lnTo>
                  <a:pt x="24192" y="85363"/>
                </a:lnTo>
                <a:lnTo>
                  <a:pt x="0" y="152400"/>
                </a:lnTo>
                <a:lnTo>
                  <a:pt x="6285" y="187354"/>
                </a:lnTo>
                <a:lnTo>
                  <a:pt x="52294" y="247732"/>
                </a:lnTo>
                <a:lnTo>
                  <a:pt x="89165" y="271329"/>
                </a:lnTo>
                <a:lnTo>
                  <a:pt x="133377" y="289315"/>
                </a:lnTo>
                <a:lnTo>
                  <a:pt x="183506" y="300776"/>
                </a:lnTo>
                <a:lnTo>
                  <a:pt x="238125" y="304800"/>
                </a:lnTo>
                <a:lnTo>
                  <a:pt x="292743" y="300776"/>
                </a:lnTo>
                <a:lnTo>
                  <a:pt x="342872" y="289315"/>
                </a:lnTo>
                <a:lnTo>
                  <a:pt x="387084" y="271329"/>
                </a:lnTo>
                <a:lnTo>
                  <a:pt x="423955" y="247732"/>
                </a:lnTo>
                <a:lnTo>
                  <a:pt x="452057" y="219436"/>
                </a:lnTo>
                <a:lnTo>
                  <a:pt x="476250" y="152400"/>
                </a:lnTo>
                <a:lnTo>
                  <a:pt x="469964" y="117445"/>
                </a:lnTo>
                <a:lnTo>
                  <a:pt x="423955" y="57067"/>
                </a:lnTo>
                <a:lnTo>
                  <a:pt x="387084" y="33470"/>
                </a:lnTo>
                <a:lnTo>
                  <a:pt x="342872" y="15484"/>
                </a:lnTo>
                <a:lnTo>
                  <a:pt x="292743" y="4023"/>
                </a:lnTo>
                <a:lnTo>
                  <a:pt x="23812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576953" y="1324102"/>
            <a:ext cx="1504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-2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381500" y="1996439"/>
            <a:ext cx="466725" cy="304800"/>
          </a:xfrm>
          <a:custGeom>
            <a:avLst/>
            <a:gdLst/>
            <a:ahLst/>
            <a:cxnLst/>
            <a:rect l="l" t="t" r="r" b="b"/>
            <a:pathLst>
              <a:path w="466725" h="304800">
                <a:moveTo>
                  <a:pt x="233425" y="0"/>
                </a:moveTo>
                <a:lnTo>
                  <a:pt x="179907" y="4023"/>
                </a:lnTo>
                <a:lnTo>
                  <a:pt x="130776" y="15484"/>
                </a:lnTo>
                <a:lnTo>
                  <a:pt x="87435" y="33470"/>
                </a:lnTo>
                <a:lnTo>
                  <a:pt x="51285" y="57067"/>
                </a:lnTo>
                <a:lnTo>
                  <a:pt x="23727" y="85363"/>
                </a:lnTo>
                <a:lnTo>
                  <a:pt x="0" y="152400"/>
                </a:lnTo>
                <a:lnTo>
                  <a:pt x="6165" y="187354"/>
                </a:lnTo>
                <a:lnTo>
                  <a:pt x="51285" y="247732"/>
                </a:lnTo>
                <a:lnTo>
                  <a:pt x="87435" y="271329"/>
                </a:lnTo>
                <a:lnTo>
                  <a:pt x="130776" y="289315"/>
                </a:lnTo>
                <a:lnTo>
                  <a:pt x="179907" y="300776"/>
                </a:lnTo>
                <a:lnTo>
                  <a:pt x="233425" y="304800"/>
                </a:lnTo>
                <a:lnTo>
                  <a:pt x="286897" y="300776"/>
                </a:lnTo>
                <a:lnTo>
                  <a:pt x="335994" y="289315"/>
                </a:lnTo>
                <a:lnTo>
                  <a:pt x="379313" y="271329"/>
                </a:lnTo>
                <a:lnTo>
                  <a:pt x="415449" y="247732"/>
                </a:lnTo>
                <a:lnTo>
                  <a:pt x="443000" y="219436"/>
                </a:lnTo>
                <a:lnTo>
                  <a:pt x="466725" y="152400"/>
                </a:lnTo>
                <a:lnTo>
                  <a:pt x="460559" y="117445"/>
                </a:lnTo>
                <a:lnTo>
                  <a:pt x="415449" y="57067"/>
                </a:lnTo>
                <a:lnTo>
                  <a:pt x="379313" y="33470"/>
                </a:lnTo>
                <a:lnTo>
                  <a:pt x="335994" y="15484"/>
                </a:lnTo>
                <a:lnTo>
                  <a:pt x="286897" y="4023"/>
                </a:lnTo>
                <a:lnTo>
                  <a:pt x="23342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528184" y="2057145"/>
            <a:ext cx="1987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latin typeface="Calibri"/>
                <a:cs typeface="Calibri"/>
              </a:rPr>
              <a:t>0</a:t>
            </a:r>
            <a:r>
              <a:rPr dirty="0" sz="1000" spc="-5">
                <a:latin typeface="Calibri"/>
                <a:cs typeface="Calibri"/>
              </a:rPr>
              <a:t>.</a:t>
            </a:r>
            <a:r>
              <a:rPr dirty="0" sz="1200"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609082" y="1593849"/>
            <a:ext cx="3581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181100" y="1624964"/>
            <a:ext cx="514350" cy="314325"/>
          </a:xfrm>
          <a:custGeom>
            <a:avLst/>
            <a:gdLst/>
            <a:ahLst/>
            <a:cxnLst/>
            <a:rect l="l" t="t" r="r" b="b"/>
            <a:pathLst>
              <a:path w="514350" h="314325">
                <a:moveTo>
                  <a:pt x="0" y="314325"/>
                </a:moveTo>
                <a:lnTo>
                  <a:pt x="514350" y="314325"/>
                </a:lnTo>
                <a:lnTo>
                  <a:pt x="514350" y="0"/>
                </a:lnTo>
                <a:lnTo>
                  <a:pt x="0" y="0"/>
                </a:lnTo>
                <a:lnTo>
                  <a:pt x="0" y="3143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181100" y="1624964"/>
            <a:ext cx="514350" cy="314325"/>
          </a:xfrm>
          <a:custGeom>
            <a:avLst/>
            <a:gdLst/>
            <a:ahLst/>
            <a:cxnLst/>
            <a:rect l="l" t="t" r="r" b="b"/>
            <a:pathLst>
              <a:path w="514350" h="314325">
                <a:moveTo>
                  <a:pt x="0" y="314325"/>
                </a:moveTo>
                <a:lnTo>
                  <a:pt x="514350" y="314325"/>
                </a:lnTo>
                <a:lnTo>
                  <a:pt x="514350" y="0"/>
                </a:lnTo>
                <a:lnTo>
                  <a:pt x="0" y="0"/>
                </a:lnTo>
                <a:lnTo>
                  <a:pt x="0" y="31432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264666" y="1651761"/>
            <a:ext cx="354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138737" y="1763077"/>
            <a:ext cx="81279" cy="81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848225" y="1424939"/>
            <a:ext cx="314325" cy="371475"/>
          </a:xfrm>
          <a:custGeom>
            <a:avLst/>
            <a:gdLst/>
            <a:ahLst/>
            <a:cxnLst/>
            <a:rect l="l" t="t" r="r" b="b"/>
            <a:pathLst>
              <a:path w="314325" h="371475">
                <a:moveTo>
                  <a:pt x="0" y="0"/>
                </a:moveTo>
                <a:lnTo>
                  <a:pt x="314325" y="3714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848225" y="1820544"/>
            <a:ext cx="314325" cy="328295"/>
          </a:xfrm>
          <a:custGeom>
            <a:avLst/>
            <a:gdLst/>
            <a:ahLst/>
            <a:cxnLst/>
            <a:rect l="l" t="t" r="r" b="b"/>
            <a:pathLst>
              <a:path w="314325" h="328294">
                <a:moveTo>
                  <a:pt x="314325" y="0"/>
                </a:moveTo>
                <a:lnTo>
                  <a:pt x="0" y="32829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657725" y="1801494"/>
            <a:ext cx="519430" cy="766445"/>
          </a:xfrm>
          <a:custGeom>
            <a:avLst/>
            <a:gdLst/>
            <a:ahLst/>
            <a:cxnLst/>
            <a:rect l="l" t="t" r="r" b="b"/>
            <a:pathLst>
              <a:path w="519429" h="766444">
                <a:moveTo>
                  <a:pt x="519429" y="0"/>
                </a:moveTo>
                <a:lnTo>
                  <a:pt x="0" y="76644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076700" y="2567939"/>
            <a:ext cx="590550" cy="635"/>
          </a:xfrm>
          <a:custGeom>
            <a:avLst/>
            <a:gdLst/>
            <a:ahLst/>
            <a:cxnLst/>
            <a:rect l="l" t="t" r="r" b="b"/>
            <a:pathLst>
              <a:path w="590550" h="635">
                <a:moveTo>
                  <a:pt x="0" y="0"/>
                </a:moveTo>
                <a:lnTo>
                  <a:pt x="59055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933575" y="1644014"/>
            <a:ext cx="314325" cy="314325"/>
          </a:xfrm>
          <a:custGeom>
            <a:avLst/>
            <a:gdLst/>
            <a:ahLst/>
            <a:cxnLst/>
            <a:rect l="l" t="t" r="r" b="b"/>
            <a:pathLst>
              <a:path w="314325" h="314325">
                <a:moveTo>
                  <a:pt x="157225" y="0"/>
                </a:moveTo>
                <a:lnTo>
                  <a:pt x="107517" y="8012"/>
                </a:lnTo>
                <a:lnTo>
                  <a:pt x="64355" y="30325"/>
                </a:lnTo>
                <a:lnTo>
                  <a:pt x="30325" y="64355"/>
                </a:lnTo>
                <a:lnTo>
                  <a:pt x="8012" y="107517"/>
                </a:lnTo>
                <a:lnTo>
                  <a:pt x="0" y="157225"/>
                </a:lnTo>
                <a:lnTo>
                  <a:pt x="8012" y="206872"/>
                </a:lnTo>
                <a:lnTo>
                  <a:pt x="30325" y="249996"/>
                </a:lnTo>
                <a:lnTo>
                  <a:pt x="64355" y="284007"/>
                </a:lnTo>
                <a:lnTo>
                  <a:pt x="107517" y="306313"/>
                </a:lnTo>
                <a:lnTo>
                  <a:pt x="157225" y="314325"/>
                </a:lnTo>
                <a:lnTo>
                  <a:pt x="206872" y="306313"/>
                </a:lnTo>
                <a:lnTo>
                  <a:pt x="249996" y="284007"/>
                </a:lnTo>
                <a:lnTo>
                  <a:pt x="284007" y="249996"/>
                </a:lnTo>
                <a:lnTo>
                  <a:pt x="306313" y="206872"/>
                </a:lnTo>
                <a:lnTo>
                  <a:pt x="314325" y="157225"/>
                </a:lnTo>
                <a:lnTo>
                  <a:pt x="306313" y="107517"/>
                </a:lnTo>
                <a:lnTo>
                  <a:pt x="284007" y="64355"/>
                </a:lnTo>
                <a:lnTo>
                  <a:pt x="249996" y="30325"/>
                </a:lnTo>
                <a:lnTo>
                  <a:pt x="206872" y="8012"/>
                </a:lnTo>
                <a:lnTo>
                  <a:pt x="1572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933575" y="1644014"/>
            <a:ext cx="314325" cy="314325"/>
          </a:xfrm>
          <a:custGeom>
            <a:avLst/>
            <a:gdLst/>
            <a:ahLst/>
            <a:cxnLst/>
            <a:rect l="l" t="t" r="r" b="b"/>
            <a:pathLst>
              <a:path w="314325" h="314325">
                <a:moveTo>
                  <a:pt x="157225" y="0"/>
                </a:moveTo>
                <a:lnTo>
                  <a:pt x="107517" y="8012"/>
                </a:lnTo>
                <a:lnTo>
                  <a:pt x="64355" y="30325"/>
                </a:lnTo>
                <a:lnTo>
                  <a:pt x="30325" y="64355"/>
                </a:lnTo>
                <a:lnTo>
                  <a:pt x="8012" y="107517"/>
                </a:lnTo>
                <a:lnTo>
                  <a:pt x="0" y="157225"/>
                </a:lnTo>
                <a:lnTo>
                  <a:pt x="8012" y="206872"/>
                </a:lnTo>
                <a:lnTo>
                  <a:pt x="30325" y="249996"/>
                </a:lnTo>
                <a:lnTo>
                  <a:pt x="64355" y="284007"/>
                </a:lnTo>
                <a:lnTo>
                  <a:pt x="107517" y="306313"/>
                </a:lnTo>
                <a:lnTo>
                  <a:pt x="157225" y="314325"/>
                </a:lnTo>
                <a:lnTo>
                  <a:pt x="206872" y="306313"/>
                </a:lnTo>
                <a:lnTo>
                  <a:pt x="249996" y="284007"/>
                </a:lnTo>
                <a:lnTo>
                  <a:pt x="284007" y="249996"/>
                </a:lnTo>
                <a:lnTo>
                  <a:pt x="306313" y="206872"/>
                </a:lnTo>
                <a:lnTo>
                  <a:pt x="314325" y="157225"/>
                </a:lnTo>
                <a:lnTo>
                  <a:pt x="306313" y="107517"/>
                </a:lnTo>
                <a:lnTo>
                  <a:pt x="284007" y="64355"/>
                </a:lnTo>
                <a:lnTo>
                  <a:pt x="249996" y="30325"/>
                </a:lnTo>
                <a:lnTo>
                  <a:pt x="206872" y="8012"/>
                </a:lnTo>
                <a:lnTo>
                  <a:pt x="15722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034285" y="1702053"/>
            <a:ext cx="1149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+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143760" y="1417954"/>
            <a:ext cx="273050" cy="264160"/>
          </a:xfrm>
          <a:custGeom>
            <a:avLst/>
            <a:gdLst/>
            <a:ahLst/>
            <a:cxnLst/>
            <a:rect l="l" t="t" r="r" b="b"/>
            <a:pathLst>
              <a:path w="273050" h="264160">
                <a:moveTo>
                  <a:pt x="28320" y="183769"/>
                </a:moveTo>
                <a:lnTo>
                  <a:pt x="0" y="264159"/>
                </a:lnTo>
                <a:lnTo>
                  <a:pt x="81279" y="238632"/>
                </a:lnTo>
                <a:lnTo>
                  <a:pt x="70124" y="227075"/>
                </a:lnTo>
                <a:lnTo>
                  <a:pt x="47497" y="227075"/>
                </a:lnTo>
                <a:lnTo>
                  <a:pt x="43560" y="226949"/>
                </a:lnTo>
                <a:lnTo>
                  <a:pt x="41147" y="224408"/>
                </a:lnTo>
                <a:lnTo>
                  <a:pt x="38607" y="221869"/>
                </a:lnTo>
                <a:lnTo>
                  <a:pt x="38734" y="217931"/>
                </a:lnTo>
                <a:lnTo>
                  <a:pt x="41275" y="215519"/>
                </a:lnTo>
                <a:lnTo>
                  <a:pt x="50425" y="206668"/>
                </a:lnTo>
                <a:lnTo>
                  <a:pt x="28320" y="183769"/>
                </a:lnTo>
                <a:close/>
              </a:path>
              <a:path w="273050" h="264160">
                <a:moveTo>
                  <a:pt x="50425" y="206668"/>
                </a:moveTo>
                <a:lnTo>
                  <a:pt x="41275" y="215519"/>
                </a:lnTo>
                <a:lnTo>
                  <a:pt x="38734" y="217931"/>
                </a:lnTo>
                <a:lnTo>
                  <a:pt x="38607" y="221869"/>
                </a:lnTo>
                <a:lnTo>
                  <a:pt x="41268" y="224535"/>
                </a:lnTo>
                <a:lnTo>
                  <a:pt x="43560" y="226949"/>
                </a:lnTo>
                <a:lnTo>
                  <a:pt x="47497" y="227075"/>
                </a:lnTo>
                <a:lnTo>
                  <a:pt x="50037" y="224535"/>
                </a:lnTo>
                <a:lnTo>
                  <a:pt x="59163" y="215720"/>
                </a:lnTo>
                <a:lnTo>
                  <a:pt x="50425" y="206668"/>
                </a:lnTo>
                <a:close/>
              </a:path>
              <a:path w="273050" h="264160">
                <a:moveTo>
                  <a:pt x="59163" y="215720"/>
                </a:moveTo>
                <a:lnTo>
                  <a:pt x="50037" y="224535"/>
                </a:lnTo>
                <a:lnTo>
                  <a:pt x="47497" y="227075"/>
                </a:lnTo>
                <a:lnTo>
                  <a:pt x="70124" y="227075"/>
                </a:lnTo>
                <a:lnTo>
                  <a:pt x="59163" y="215720"/>
                </a:lnTo>
                <a:close/>
              </a:path>
              <a:path w="273050" h="264160">
                <a:moveTo>
                  <a:pt x="268223" y="0"/>
                </a:moveTo>
                <a:lnTo>
                  <a:pt x="264159" y="0"/>
                </a:lnTo>
                <a:lnTo>
                  <a:pt x="261619" y="2412"/>
                </a:lnTo>
                <a:lnTo>
                  <a:pt x="50425" y="206668"/>
                </a:lnTo>
                <a:lnTo>
                  <a:pt x="59163" y="215720"/>
                </a:lnTo>
                <a:lnTo>
                  <a:pt x="270509" y="11556"/>
                </a:lnTo>
                <a:lnTo>
                  <a:pt x="273050" y="9144"/>
                </a:lnTo>
                <a:lnTo>
                  <a:pt x="273050" y="5079"/>
                </a:lnTo>
                <a:lnTo>
                  <a:pt x="2682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143760" y="1920239"/>
            <a:ext cx="263525" cy="264160"/>
          </a:xfrm>
          <a:custGeom>
            <a:avLst/>
            <a:gdLst/>
            <a:ahLst/>
            <a:cxnLst/>
            <a:rect l="l" t="t" r="r" b="b"/>
            <a:pathLst>
              <a:path w="263525" h="264160">
                <a:moveTo>
                  <a:pt x="58313" y="49457"/>
                </a:moveTo>
                <a:lnTo>
                  <a:pt x="49355" y="58393"/>
                </a:lnTo>
                <a:lnTo>
                  <a:pt x="252094" y="261620"/>
                </a:lnTo>
                <a:lnTo>
                  <a:pt x="254507" y="264160"/>
                </a:lnTo>
                <a:lnTo>
                  <a:pt x="258571" y="264160"/>
                </a:lnTo>
                <a:lnTo>
                  <a:pt x="260984" y="261620"/>
                </a:lnTo>
                <a:lnTo>
                  <a:pt x="263525" y="259207"/>
                </a:lnTo>
                <a:lnTo>
                  <a:pt x="263525" y="255143"/>
                </a:lnTo>
                <a:lnTo>
                  <a:pt x="260984" y="252729"/>
                </a:lnTo>
                <a:lnTo>
                  <a:pt x="58313" y="49457"/>
                </a:lnTo>
                <a:close/>
              </a:path>
              <a:path w="263525" h="264160">
                <a:moveTo>
                  <a:pt x="0" y="0"/>
                </a:moveTo>
                <a:lnTo>
                  <a:pt x="26796" y="80899"/>
                </a:lnTo>
                <a:lnTo>
                  <a:pt x="49355" y="58393"/>
                </a:lnTo>
                <a:lnTo>
                  <a:pt x="40385" y="49402"/>
                </a:lnTo>
                <a:lnTo>
                  <a:pt x="37845" y="46990"/>
                </a:lnTo>
                <a:lnTo>
                  <a:pt x="37845" y="42925"/>
                </a:lnTo>
                <a:lnTo>
                  <a:pt x="40385" y="40513"/>
                </a:lnTo>
                <a:lnTo>
                  <a:pt x="42798" y="37973"/>
                </a:lnTo>
                <a:lnTo>
                  <a:pt x="69824" y="37973"/>
                </a:lnTo>
                <a:lnTo>
                  <a:pt x="80771" y="27050"/>
                </a:lnTo>
                <a:lnTo>
                  <a:pt x="0" y="0"/>
                </a:lnTo>
                <a:close/>
              </a:path>
              <a:path w="263525" h="264160">
                <a:moveTo>
                  <a:pt x="46862" y="37973"/>
                </a:moveTo>
                <a:lnTo>
                  <a:pt x="42798" y="37973"/>
                </a:lnTo>
                <a:lnTo>
                  <a:pt x="40385" y="40513"/>
                </a:lnTo>
                <a:lnTo>
                  <a:pt x="37845" y="42925"/>
                </a:lnTo>
                <a:lnTo>
                  <a:pt x="37845" y="46990"/>
                </a:lnTo>
                <a:lnTo>
                  <a:pt x="40439" y="49457"/>
                </a:lnTo>
                <a:lnTo>
                  <a:pt x="49355" y="58393"/>
                </a:lnTo>
                <a:lnTo>
                  <a:pt x="58313" y="49457"/>
                </a:lnTo>
                <a:lnTo>
                  <a:pt x="46862" y="37973"/>
                </a:lnTo>
                <a:close/>
              </a:path>
              <a:path w="263525" h="264160">
                <a:moveTo>
                  <a:pt x="69824" y="37973"/>
                </a:moveTo>
                <a:lnTo>
                  <a:pt x="46862" y="37973"/>
                </a:lnTo>
                <a:lnTo>
                  <a:pt x="58313" y="49457"/>
                </a:lnTo>
                <a:lnTo>
                  <a:pt x="69824" y="379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129789" y="1958339"/>
            <a:ext cx="278130" cy="617855"/>
          </a:xfrm>
          <a:custGeom>
            <a:avLst/>
            <a:gdLst/>
            <a:ahLst/>
            <a:cxnLst/>
            <a:rect l="l" t="t" r="r" b="b"/>
            <a:pathLst>
              <a:path w="278130" h="617855">
                <a:moveTo>
                  <a:pt x="40764" y="67301"/>
                </a:moveTo>
                <a:lnTo>
                  <a:pt x="29087" y="72397"/>
                </a:lnTo>
                <a:lnTo>
                  <a:pt x="266065" y="615950"/>
                </a:lnTo>
                <a:lnTo>
                  <a:pt x="269875" y="617474"/>
                </a:lnTo>
                <a:lnTo>
                  <a:pt x="276225" y="614679"/>
                </a:lnTo>
                <a:lnTo>
                  <a:pt x="277749" y="610870"/>
                </a:lnTo>
                <a:lnTo>
                  <a:pt x="40764" y="67301"/>
                </a:lnTo>
                <a:close/>
              </a:path>
              <a:path w="278130" h="617855">
                <a:moveTo>
                  <a:pt x="4445" y="0"/>
                </a:moveTo>
                <a:lnTo>
                  <a:pt x="0" y="85090"/>
                </a:lnTo>
                <a:lnTo>
                  <a:pt x="29087" y="72397"/>
                </a:lnTo>
                <a:lnTo>
                  <a:pt x="22606" y="57530"/>
                </a:lnTo>
                <a:lnTo>
                  <a:pt x="24130" y="53848"/>
                </a:lnTo>
                <a:lnTo>
                  <a:pt x="27305" y="52324"/>
                </a:lnTo>
                <a:lnTo>
                  <a:pt x="30480" y="50926"/>
                </a:lnTo>
                <a:lnTo>
                  <a:pt x="65438" y="50926"/>
                </a:lnTo>
                <a:lnTo>
                  <a:pt x="4445" y="0"/>
                </a:lnTo>
                <a:close/>
              </a:path>
              <a:path w="278130" h="617855">
                <a:moveTo>
                  <a:pt x="30480" y="50926"/>
                </a:moveTo>
                <a:lnTo>
                  <a:pt x="27305" y="52324"/>
                </a:lnTo>
                <a:lnTo>
                  <a:pt x="24130" y="53848"/>
                </a:lnTo>
                <a:lnTo>
                  <a:pt x="22606" y="57530"/>
                </a:lnTo>
                <a:lnTo>
                  <a:pt x="29087" y="72397"/>
                </a:lnTo>
                <a:lnTo>
                  <a:pt x="40764" y="67301"/>
                </a:lnTo>
                <a:lnTo>
                  <a:pt x="34290" y="52450"/>
                </a:lnTo>
                <a:lnTo>
                  <a:pt x="30480" y="50926"/>
                </a:lnTo>
                <a:close/>
              </a:path>
              <a:path w="278130" h="617855">
                <a:moveTo>
                  <a:pt x="65438" y="50926"/>
                </a:moveTo>
                <a:lnTo>
                  <a:pt x="30480" y="50926"/>
                </a:lnTo>
                <a:lnTo>
                  <a:pt x="34290" y="52450"/>
                </a:lnTo>
                <a:lnTo>
                  <a:pt x="40764" y="67301"/>
                </a:lnTo>
                <a:lnTo>
                  <a:pt x="69850" y="54610"/>
                </a:lnTo>
                <a:lnTo>
                  <a:pt x="65438" y="509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2886075" y="2425064"/>
            <a:ext cx="381000" cy="25717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3815" rIns="0" bIns="0" rtlCol="0" vert="horz">
            <a:spAutoFit/>
          </a:bodyPr>
          <a:lstStyle/>
          <a:p>
            <a:pPr marL="191135">
              <a:lnSpc>
                <a:spcPct val="100000"/>
              </a:lnSpc>
              <a:spcBef>
                <a:spcPts val="345"/>
              </a:spcBef>
            </a:pPr>
            <a:r>
              <a:rPr dirty="0" sz="1200">
                <a:latin typeface="Calibri"/>
                <a:cs typeface="Calibri"/>
              </a:rPr>
              <a:t>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348287" y="4624387"/>
            <a:ext cx="81279" cy="812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860550" y="4629149"/>
            <a:ext cx="292100" cy="76200"/>
          </a:xfrm>
          <a:custGeom>
            <a:avLst/>
            <a:gdLst/>
            <a:ahLst/>
            <a:cxnLst/>
            <a:rect l="l" t="t" r="r" b="b"/>
            <a:pathLst>
              <a:path w="292100" h="76200">
                <a:moveTo>
                  <a:pt x="215900" y="0"/>
                </a:moveTo>
                <a:lnTo>
                  <a:pt x="215900" y="76200"/>
                </a:lnTo>
                <a:lnTo>
                  <a:pt x="279400" y="44450"/>
                </a:lnTo>
                <a:lnTo>
                  <a:pt x="232156" y="44450"/>
                </a:lnTo>
                <a:lnTo>
                  <a:pt x="234950" y="41656"/>
                </a:lnTo>
                <a:lnTo>
                  <a:pt x="234950" y="34544"/>
                </a:lnTo>
                <a:lnTo>
                  <a:pt x="232156" y="31750"/>
                </a:lnTo>
                <a:lnTo>
                  <a:pt x="279400" y="31750"/>
                </a:lnTo>
                <a:lnTo>
                  <a:pt x="215900" y="0"/>
                </a:lnTo>
                <a:close/>
              </a:path>
              <a:path w="292100" h="76200">
                <a:moveTo>
                  <a:pt x="21590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215900" y="44450"/>
                </a:lnTo>
                <a:lnTo>
                  <a:pt x="215900" y="31750"/>
                </a:lnTo>
                <a:close/>
              </a:path>
              <a:path w="292100" h="76200">
                <a:moveTo>
                  <a:pt x="279400" y="31750"/>
                </a:moveTo>
                <a:lnTo>
                  <a:pt x="232156" y="31750"/>
                </a:lnTo>
                <a:lnTo>
                  <a:pt x="234950" y="34544"/>
                </a:lnTo>
                <a:lnTo>
                  <a:pt x="234950" y="41656"/>
                </a:lnTo>
                <a:lnTo>
                  <a:pt x="232156" y="44450"/>
                </a:lnTo>
                <a:lnTo>
                  <a:pt x="279400" y="44450"/>
                </a:lnTo>
                <a:lnTo>
                  <a:pt x="292100" y="38100"/>
                </a:lnTo>
                <a:lnTo>
                  <a:pt x="2794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1129080" y="5604230"/>
            <a:ext cx="3446145" cy="3190240"/>
          </a:xfrm>
          <a:prstGeom prst="rect">
            <a:avLst/>
          </a:prstGeom>
        </p:spPr>
        <p:txBody>
          <a:bodyPr wrap="square" lIns="0" tIns="131445" rIns="0" bIns="0" rtlCol="0" vert="horz">
            <a:spAutoFit/>
          </a:bodyPr>
          <a:lstStyle/>
          <a:p>
            <a:pPr marL="2263775">
              <a:lnSpc>
                <a:spcPct val="100000"/>
              </a:lnSpc>
              <a:spcBef>
                <a:spcPts val="1035"/>
              </a:spcBef>
            </a:pPr>
            <a:r>
              <a:rPr dirty="0" sz="1400" spc="-5">
                <a:latin typeface="Calibri"/>
                <a:cs typeface="Calibri"/>
              </a:rPr>
              <a:t>Fig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(4)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>
                <a:latin typeface="Times New Roman"/>
                <a:cs typeface="Times New Roman"/>
              </a:rPr>
              <a:t>From Fig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(4)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  <a:spcBef>
                <a:spcPts val="78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Taking Z-T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two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sides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 </a:t>
            </a:r>
            <a:r>
              <a:rPr dirty="0" sz="14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 spc="-5">
                <a:latin typeface="Times New Roman"/>
                <a:cs typeface="Times New Roman"/>
              </a:rPr>
              <a:t>Since the input is unit impulse, then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>
                <a:latin typeface="Arial"/>
                <a:cs typeface="Arial"/>
              </a:rPr>
              <a:t>→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 </a:t>
            </a:r>
            <a:r>
              <a:rPr dirty="0" sz="14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-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400">
                <a:latin typeface="Arial"/>
                <a:cs typeface="Arial"/>
              </a:rPr>
              <a:t>→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-</a:t>
            </a:r>
            <a:r>
              <a:rPr dirty="0" sz="1400" spc="15">
                <a:latin typeface="Cambria Math"/>
                <a:cs typeface="Cambria Math"/>
              </a:rPr>
              <a:t>(</a:t>
            </a:r>
            <a:r>
              <a:rPr dirty="0" baseline="19841" sz="2100" spc="48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727200" y="4629911"/>
            <a:ext cx="4016375" cy="76200"/>
          </a:xfrm>
          <a:custGeom>
            <a:avLst/>
            <a:gdLst/>
            <a:ahLst/>
            <a:cxnLst/>
            <a:rect l="l" t="t" r="r" b="b"/>
            <a:pathLst>
              <a:path w="4016375" h="76200">
                <a:moveTo>
                  <a:pt x="4003887" y="31750"/>
                </a:moveTo>
                <a:lnTo>
                  <a:pt x="3956430" y="31750"/>
                </a:lnTo>
                <a:lnTo>
                  <a:pt x="3959225" y="34544"/>
                </a:lnTo>
                <a:lnTo>
                  <a:pt x="3959225" y="41529"/>
                </a:lnTo>
                <a:lnTo>
                  <a:pt x="3956430" y="44450"/>
                </a:lnTo>
                <a:lnTo>
                  <a:pt x="3940175" y="44467"/>
                </a:lnTo>
                <a:lnTo>
                  <a:pt x="3940175" y="76200"/>
                </a:lnTo>
                <a:lnTo>
                  <a:pt x="4016375" y="37973"/>
                </a:lnTo>
                <a:lnTo>
                  <a:pt x="4003887" y="31750"/>
                </a:lnTo>
                <a:close/>
              </a:path>
              <a:path w="4016375" h="76200">
                <a:moveTo>
                  <a:pt x="3940175" y="31763"/>
                </a:moveTo>
                <a:lnTo>
                  <a:pt x="6350" y="36068"/>
                </a:lnTo>
                <a:lnTo>
                  <a:pt x="2793" y="36068"/>
                </a:lnTo>
                <a:lnTo>
                  <a:pt x="0" y="38862"/>
                </a:lnTo>
                <a:lnTo>
                  <a:pt x="0" y="45974"/>
                </a:lnTo>
                <a:lnTo>
                  <a:pt x="2793" y="48768"/>
                </a:lnTo>
                <a:lnTo>
                  <a:pt x="3940175" y="44467"/>
                </a:lnTo>
                <a:lnTo>
                  <a:pt x="3940175" y="31763"/>
                </a:lnTo>
                <a:close/>
              </a:path>
              <a:path w="4016375" h="76200">
                <a:moveTo>
                  <a:pt x="3956430" y="31750"/>
                </a:moveTo>
                <a:lnTo>
                  <a:pt x="3940175" y="31763"/>
                </a:lnTo>
                <a:lnTo>
                  <a:pt x="3940175" y="44467"/>
                </a:lnTo>
                <a:lnTo>
                  <a:pt x="3956430" y="44450"/>
                </a:lnTo>
                <a:lnTo>
                  <a:pt x="3959225" y="41529"/>
                </a:lnTo>
                <a:lnTo>
                  <a:pt x="3959225" y="34544"/>
                </a:lnTo>
                <a:lnTo>
                  <a:pt x="3956430" y="31750"/>
                </a:lnTo>
                <a:close/>
              </a:path>
              <a:path w="4016375" h="76200">
                <a:moveTo>
                  <a:pt x="3940175" y="0"/>
                </a:moveTo>
                <a:lnTo>
                  <a:pt x="3940175" y="31763"/>
                </a:lnTo>
                <a:lnTo>
                  <a:pt x="4003887" y="31750"/>
                </a:lnTo>
                <a:lnTo>
                  <a:pt x="39401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628900" y="4295774"/>
            <a:ext cx="1276350" cy="635"/>
          </a:xfrm>
          <a:custGeom>
            <a:avLst/>
            <a:gdLst/>
            <a:ahLst/>
            <a:cxnLst/>
            <a:rect l="l" t="t" r="r" b="b"/>
            <a:pathLst>
              <a:path w="1276350" h="635">
                <a:moveTo>
                  <a:pt x="1276350" y="0"/>
                </a:moveTo>
                <a:lnTo>
                  <a:pt x="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286250" y="429577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3895725" y="5295899"/>
            <a:ext cx="381000" cy="25717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3180" rIns="0" bIns="0" rtlCol="0" vert="horz">
            <a:spAutoFit/>
          </a:bodyPr>
          <a:lstStyle/>
          <a:p>
            <a:pPr marL="192405">
              <a:lnSpc>
                <a:spcPct val="100000"/>
              </a:lnSpc>
              <a:spcBef>
                <a:spcPts val="340"/>
              </a:spcBef>
            </a:pPr>
            <a:r>
              <a:rPr dirty="0" sz="1200">
                <a:latin typeface="Calibri"/>
                <a:cs typeface="Calibri"/>
              </a:rPr>
              <a:t>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486150" y="5438457"/>
            <a:ext cx="424180" cy="0"/>
          </a:xfrm>
          <a:custGeom>
            <a:avLst/>
            <a:gdLst/>
            <a:ahLst/>
            <a:cxnLst/>
            <a:rect l="l" t="t" r="r" b="b"/>
            <a:pathLst>
              <a:path w="424179" h="0">
                <a:moveTo>
                  <a:pt x="0" y="0"/>
                </a:moveTo>
                <a:lnTo>
                  <a:pt x="423862" y="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605087" y="5438457"/>
            <a:ext cx="500380" cy="0"/>
          </a:xfrm>
          <a:custGeom>
            <a:avLst/>
            <a:gdLst/>
            <a:ahLst/>
            <a:cxnLst/>
            <a:rect l="l" t="t" r="r" b="b"/>
            <a:pathLst>
              <a:path w="500380" h="0">
                <a:moveTo>
                  <a:pt x="0" y="0"/>
                </a:moveTo>
                <a:lnTo>
                  <a:pt x="500062" y="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591050" y="4133849"/>
            <a:ext cx="476250" cy="304800"/>
          </a:xfrm>
          <a:custGeom>
            <a:avLst/>
            <a:gdLst/>
            <a:ahLst/>
            <a:cxnLst/>
            <a:rect l="l" t="t" r="r" b="b"/>
            <a:pathLst>
              <a:path w="476250" h="304800">
                <a:moveTo>
                  <a:pt x="238125" y="0"/>
                </a:moveTo>
                <a:lnTo>
                  <a:pt x="183506" y="4023"/>
                </a:lnTo>
                <a:lnTo>
                  <a:pt x="133377" y="15484"/>
                </a:lnTo>
                <a:lnTo>
                  <a:pt x="89165" y="33470"/>
                </a:lnTo>
                <a:lnTo>
                  <a:pt x="52294" y="57067"/>
                </a:lnTo>
                <a:lnTo>
                  <a:pt x="24192" y="85363"/>
                </a:lnTo>
                <a:lnTo>
                  <a:pt x="0" y="152399"/>
                </a:lnTo>
                <a:lnTo>
                  <a:pt x="6285" y="187354"/>
                </a:lnTo>
                <a:lnTo>
                  <a:pt x="52294" y="247732"/>
                </a:lnTo>
                <a:lnTo>
                  <a:pt x="89165" y="271329"/>
                </a:lnTo>
                <a:lnTo>
                  <a:pt x="133377" y="289315"/>
                </a:lnTo>
                <a:lnTo>
                  <a:pt x="183506" y="300776"/>
                </a:lnTo>
                <a:lnTo>
                  <a:pt x="238125" y="304799"/>
                </a:lnTo>
                <a:lnTo>
                  <a:pt x="292743" y="300776"/>
                </a:lnTo>
                <a:lnTo>
                  <a:pt x="342872" y="289315"/>
                </a:lnTo>
                <a:lnTo>
                  <a:pt x="387084" y="271329"/>
                </a:lnTo>
                <a:lnTo>
                  <a:pt x="423955" y="247732"/>
                </a:lnTo>
                <a:lnTo>
                  <a:pt x="452057" y="219436"/>
                </a:lnTo>
                <a:lnTo>
                  <a:pt x="476250" y="152399"/>
                </a:lnTo>
                <a:lnTo>
                  <a:pt x="469964" y="117445"/>
                </a:lnTo>
                <a:lnTo>
                  <a:pt x="423955" y="57067"/>
                </a:lnTo>
                <a:lnTo>
                  <a:pt x="387084" y="33470"/>
                </a:lnTo>
                <a:lnTo>
                  <a:pt x="342872" y="15484"/>
                </a:lnTo>
                <a:lnTo>
                  <a:pt x="292743" y="4023"/>
                </a:lnTo>
                <a:lnTo>
                  <a:pt x="23812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1129080" y="2852673"/>
            <a:ext cx="5299710" cy="15589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044064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Fig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(3)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43800"/>
              </a:lnSpc>
              <a:spcBef>
                <a:spcPts val="1065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12345" sz="1350" spc="-7">
                <a:latin typeface="Times New Roman"/>
                <a:cs typeface="Times New Roman"/>
              </a:rPr>
              <a:t>15</a:t>
            </a:r>
            <a:r>
              <a:rPr dirty="0" sz="1400" spc="-5">
                <a:latin typeface="Times New Roman"/>
                <a:cs typeface="Times New Roman"/>
              </a:rPr>
              <a:t>/ for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block diagram 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figure </a:t>
            </a:r>
            <a:r>
              <a:rPr dirty="0" sz="1400">
                <a:latin typeface="Times New Roman"/>
                <a:cs typeface="Times New Roman"/>
              </a:rPr>
              <a:t>(4), </a:t>
            </a:r>
            <a:r>
              <a:rPr dirty="0" sz="1400" spc="-5">
                <a:latin typeface="Times New Roman"/>
                <a:cs typeface="Times New Roman"/>
              </a:rPr>
              <a:t>find the impulse response  </a:t>
            </a:r>
            <a:r>
              <a:rPr dirty="0" sz="1400">
                <a:latin typeface="Times New Roman"/>
                <a:cs typeface="Times New Roman"/>
              </a:rPr>
              <a:t>by using </a:t>
            </a:r>
            <a:r>
              <a:rPr dirty="0" sz="1400" spc="-5">
                <a:latin typeface="Times New Roman"/>
                <a:cs typeface="Times New Roman"/>
              </a:rPr>
              <a:t>Z- transform. Note that all </a:t>
            </a:r>
            <a:r>
              <a:rPr dirty="0" sz="1400" spc="-10">
                <a:latin typeface="Times New Roman"/>
                <a:cs typeface="Times New Roman"/>
              </a:rPr>
              <a:t>initial </a:t>
            </a:r>
            <a:r>
              <a:rPr dirty="0" sz="1400" spc="-5">
                <a:latin typeface="Times New Roman"/>
                <a:cs typeface="Times New Roman"/>
              </a:rPr>
              <a:t>conditions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zeros.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2967990">
              <a:lnSpc>
                <a:spcPct val="100000"/>
              </a:lnSpc>
              <a:spcBef>
                <a:spcPts val="645"/>
              </a:spcBef>
              <a:tabLst>
                <a:tab pos="3725545" algn="l"/>
              </a:tabLst>
            </a:pPr>
            <a:r>
              <a:rPr dirty="0" sz="1200">
                <a:latin typeface="Calibri"/>
                <a:cs typeface="Calibri"/>
              </a:rPr>
              <a:t>D	</a:t>
            </a:r>
            <a:r>
              <a:rPr dirty="0" baseline="2314" sz="1800">
                <a:latin typeface="Calibri"/>
                <a:cs typeface="Calibri"/>
              </a:rPr>
              <a:t>1</a:t>
            </a:r>
            <a:endParaRPr baseline="2314" sz="18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828538" y="4465446"/>
            <a:ext cx="3581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400175" y="4495799"/>
            <a:ext cx="514350" cy="314325"/>
          </a:xfrm>
          <a:custGeom>
            <a:avLst/>
            <a:gdLst/>
            <a:ahLst/>
            <a:cxnLst/>
            <a:rect l="l" t="t" r="r" b="b"/>
            <a:pathLst>
              <a:path w="514350" h="314325">
                <a:moveTo>
                  <a:pt x="0" y="314325"/>
                </a:moveTo>
                <a:lnTo>
                  <a:pt x="514350" y="314325"/>
                </a:lnTo>
                <a:lnTo>
                  <a:pt x="514350" y="0"/>
                </a:lnTo>
                <a:lnTo>
                  <a:pt x="0" y="0"/>
                </a:lnTo>
                <a:lnTo>
                  <a:pt x="0" y="3143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400175" y="4495799"/>
            <a:ext cx="514350" cy="314325"/>
          </a:xfrm>
          <a:custGeom>
            <a:avLst/>
            <a:gdLst/>
            <a:ahLst/>
            <a:cxnLst/>
            <a:rect l="l" t="t" r="r" b="b"/>
            <a:pathLst>
              <a:path w="514350" h="314325">
                <a:moveTo>
                  <a:pt x="0" y="314325"/>
                </a:moveTo>
                <a:lnTo>
                  <a:pt x="514350" y="314325"/>
                </a:lnTo>
                <a:lnTo>
                  <a:pt x="514350" y="0"/>
                </a:lnTo>
                <a:lnTo>
                  <a:pt x="0" y="0"/>
                </a:lnTo>
                <a:lnTo>
                  <a:pt x="0" y="31432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1484122" y="4521834"/>
            <a:ext cx="3549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067300" y="4295774"/>
            <a:ext cx="314325" cy="371475"/>
          </a:xfrm>
          <a:custGeom>
            <a:avLst/>
            <a:gdLst/>
            <a:ahLst/>
            <a:cxnLst/>
            <a:rect l="l" t="t" r="r" b="b"/>
            <a:pathLst>
              <a:path w="314325" h="371475">
                <a:moveTo>
                  <a:pt x="0" y="0"/>
                </a:moveTo>
                <a:lnTo>
                  <a:pt x="314325" y="3714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876800" y="4672329"/>
            <a:ext cx="519430" cy="766445"/>
          </a:xfrm>
          <a:custGeom>
            <a:avLst/>
            <a:gdLst/>
            <a:ahLst/>
            <a:cxnLst/>
            <a:rect l="l" t="t" r="r" b="b"/>
            <a:pathLst>
              <a:path w="519429" h="766445">
                <a:moveTo>
                  <a:pt x="519429" y="0"/>
                </a:moveTo>
                <a:lnTo>
                  <a:pt x="0" y="76644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295775" y="5438774"/>
            <a:ext cx="590550" cy="635"/>
          </a:xfrm>
          <a:custGeom>
            <a:avLst/>
            <a:gdLst/>
            <a:ahLst/>
            <a:cxnLst/>
            <a:rect l="l" t="t" r="r" b="b"/>
            <a:pathLst>
              <a:path w="590550" h="635">
                <a:moveTo>
                  <a:pt x="0" y="0"/>
                </a:moveTo>
                <a:lnTo>
                  <a:pt x="59055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152650" y="4514849"/>
            <a:ext cx="314325" cy="314325"/>
          </a:xfrm>
          <a:custGeom>
            <a:avLst/>
            <a:gdLst/>
            <a:ahLst/>
            <a:cxnLst/>
            <a:rect l="l" t="t" r="r" b="b"/>
            <a:pathLst>
              <a:path w="314325" h="314325">
                <a:moveTo>
                  <a:pt x="157225" y="0"/>
                </a:moveTo>
                <a:lnTo>
                  <a:pt x="107517" y="8012"/>
                </a:lnTo>
                <a:lnTo>
                  <a:pt x="64355" y="30325"/>
                </a:lnTo>
                <a:lnTo>
                  <a:pt x="30325" y="64355"/>
                </a:lnTo>
                <a:lnTo>
                  <a:pt x="8012" y="107517"/>
                </a:lnTo>
                <a:lnTo>
                  <a:pt x="0" y="157225"/>
                </a:lnTo>
                <a:lnTo>
                  <a:pt x="8012" y="206872"/>
                </a:lnTo>
                <a:lnTo>
                  <a:pt x="30325" y="249996"/>
                </a:lnTo>
                <a:lnTo>
                  <a:pt x="64355" y="284007"/>
                </a:lnTo>
                <a:lnTo>
                  <a:pt x="107517" y="306313"/>
                </a:lnTo>
                <a:lnTo>
                  <a:pt x="157225" y="314325"/>
                </a:lnTo>
                <a:lnTo>
                  <a:pt x="206872" y="306313"/>
                </a:lnTo>
                <a:lnTo>
                  <a:pt x="249996" y="284007"/>
                </a:lnTo>
                <a:lnTo>
                  <a:pt x="284007" y="249996"/>
                </a:lnTo>
                <a:lnTo>
                  <a:pt x="306313" y="206872"/>
                </a:lnTo>
                <a:lnTo>
                  <a:pt x="314325" y="157225"/>
                </a:lnTo>
                <a:lnTo>
                  <a:pt x="306313" y="107517"/>
                </a:lnTo>
                <a:lnTo>
                  <a:pt x="284007" y="64355"/>
                </a:lnTo>
                <a:lnTo>
                  <a:pt x="249996" y="30325"/>
                </a:lnTo>
                <a:lnTo>
                  <a:pt x="206872" y="8012"/>
                </a:lnTo>
                <a:lnTo>
                  <a:pt x="1572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152650" y="4514849"/>
            <a:ext cx="314325" cy="314325"/>
          </a:xfrm>
          <a:custGeom>
            <a:avLst/>
            <a:gdLst/>
            <a:ahLst/>
            <a:cxnLst/>
            <a:rect l="l" t="t" r="r" b="b"/>
            <a:pathLst>
              <a:path w="314325" h="314325">
                <a:moveTo>
                  <a:pt x="157225" y="0"/>
                </a:moveTo>
                <a:lnTo>
                  <a:pt x="107517" y="8012"/>
                </a:lnTo>
                <a:lnTo>
                  <a:pt x="64355" y="30325"/>
                </a:lnTo>
                <a:lnTo>
                  <a:pt x="30325" y="64355"/>
                </a:lnTo>
                <a:lnTo>
                  <a:pt x="8012" y="107517"/>
                </a:lnTo>
                <a:lnTo>
                  <a:pt x="0" y="157225"/>
                </a:lnTo>
                <a:lnTo>
                  <a:pt x="8012" y="206872"/>
                </a:lnTo>
                <a:lnTo>
                  <a:pt x="30325" y="249996"/>
                </a:lnTo>
                <a:lnTo>
                  <a:pt x="64355" y="284007"/>
                </a:lnTo>
                <a:lnTo>
                  <a:pt x="107517" y="306313"/>
                </a:lnTo>
                <a:lnTo>
                  <a:pt x="157225" y="314325"/>
                </a:lnTo>
                <a:lnTo>
                  <a:pt x="206872" y="306313"/>
                </a:lnTo>
                <a:lnTo>
                  <a:pt x="249996" y="284007"/>
                </a:lnTo>
                <a:lnTo>
                  <a:pt x="284007" y="249996"/>
                </a:lnTo>
                <a:lnTo>
                  <a:pt x="306313" y="206872"/>
                </a:lnTo>
                <a:lnTo>
                  <a:pt x="314325" y="157225"/>
                </a:lnTo>
                <a:lnTo>
                  <a:pt x="306313" y="107517"/>
                </a:lnTo>
                <a:lnTo>
                  <a:pt x="284007" y="64355"/>
                </a:lnTo>
                <a:lnTo>
                  <a:pt x="249996" y="30325"/>
                </a:lnTo>
                <a:lnTo>
                  <a:pt x="206872" y="8012"/>
                </a:lnTo>
                <a:lnTo>
                  <a:pt x="15722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2254123" y="4573650"/>
            <a:ext cx="1149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+</a:t>
            </a:r>
            <a:endParaRPr sz="120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2362835" y="4288789"/>
            <a:ext cx="273050" cy="264160"/>
          </a:xfrm>
          <a:custGeom>
            <a:avLst/>
            <a:gdLst/>
            <a:ahLst/>
            <a:cxnLst/>
            <a:rect l="l" t="t" r="r" b="b"/>
            <a:pathLst>
              <a:path w="273050" h="264160">
                <a:moveTo>
                  <a:pt x="28320" y="183769"/>
                </a:moveTo>
                <a:lnTo>
                  <a:pt x="0" y="264160"/>
                </a:lnTo>
                <a:lnTo>
                  <a:pt x="81279" y="238633"/>
                </a:lnTo>
                <a:lnTo>
                  <a:pt x="70124" y="227076"/>
                </a:lnTo>
                <a:lnTo>
                  <a:pt x="47497" y="227076"/>
                </a:lnTo>
                <a:lnTo>
                  <a:pt x="43560" y="226949"/>
                </a:lnTo>
                <a:lnTo>
                  <a:pt x="41147" y="224409"/>
                </a:lnTo>
                <a:lnTo>
                  <a:pt x="38607" y="221869"/>
                </a:lnTo>
                <a:lnTo>
                  <a:pt x="38734" y="217932"/>
                </a:lnTo>
                <a:lnTo>
                  <a:pt x="41275" y="215519"/>
                </a:lnTo>
                <a:lnTo>
                  <a:pt x="50425" y="206668"/>
                </a:lnTo>
                <a:lnTo>
                  <a:pt x="28320" y="183769"/>
                </a:lnTo>
                <a:close/>
              </a:path>
              <a:path w="273050" h="264160">
                <a:moveTo>
                  <a:pt x="50425" y="206668"/>
                </a:moveTo>
                <a:lnTo>
                  <a:pt x="41275" y="215519"/>
                </a:lnTo>
                <a:lnTo>
                  <a:pt x="38734" y="217932"/>
                </a:lnTo>
                <a:lnTo>
                  <a:pt x="38607" y="221869"/>
                </a:lnTo>
                <a:lnTo>
                  <a:pt x="41268" y="224536"/>
                </a:lnTo>
                <a:lnTo>
                  <a:pt x="43560" y="226949"/>
                </a:lnTo>
                <a:lnTo>
                  <a:pt x="47497" y="227076"/>
                </a:lnTo>
                <a:lnTo>
                  <a:pt x="50037" y="224536"/>
                </a:lnTo>
                <a:lnTo>
                  <a:pt x="59163" y="215720"/>
                </a:lnTo>
                <a:lnTo>
                  <a:pt x="50425" y="206668"/>
                </a:lnTo>
                <a:close/>
              </a:path>
              <a:path w="273050" h="264160">
                <a:moveTo>
                  <a:pt x="59163" y="215720"/>
                </a:moveTo>
                <a:lnTo>
                  <a:pt x="50037" y="224536"/>
                </a:lnTo>
                <a:lnTo>
                  <a:pt x="47497" y="227076"/>
                </a:lnTo>
                <a:lnTo>
                  <a:pt x="70124" y="227076"/>
                </a:lnTo>
                <a:lnTo>
                  <a:pt x="59163" y="215720"/>
                </a:lnTo>
                <a:close/>
              </a:path>
              <a:path w="273050" h="264160">
                <a:moveTo>
                  <a:pt x="268223" y="0"/>
                </a:moveTo>
                <a:lnTo>
                  <a:pt x="264159" y="0"/>
                </a:lnTo>
                <a:lnTo>
                  <a:pt x="261619" y="2413"/>
                </a:lnTo>
                <a:lnTo>
                  <a:pt x="50425" y="206668"/>
                </a:lnTo>
                <a:lnTo>
                  <a:pt x="59163" y="215720"/>
                </a:lnTo>
                <a:lnTo>
                  <a:pt x="270509" y="11557"/>
                </a:lnTo>
                <a:lnTo>
                  <a:pt x="273050" y="9144"/>
                </a:lnTo>
                <a:lnTo>
                  <a:pt x="273050" y="5080"/>
                </a:lnTo>
                <a:lnTo>
                  <a:pt x="2682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348864" y="4829174"/>
            <a:ext cx="278130" cy="617855"/>
          </a:xfrm>
          <a:custGeom>
            <a:avLst/>
            <a:gdLst/>
            <a:ahLst/>
            <a:cxnLst/>
            <a:rect l="l" t="t" r="r" b="b"/>
            <a:pathLst>
              <a:path w="278130" h="617854">
                <a:moveTo>
                  <a:pt x="40764" y="67301"/>
                </a:moveTo>
                <a:lnTo>
                  <a:pt x="29087" y="72397"/>
                </a:lnTo>
                <a:lnTo>
                  <a:pt x="266065" y="615950"/>
                </a:lnTo>
                <a:lnTo>
                  <a:pt x="269875" y="617474"/>
                </a:lnTo>
                <a:lnTo>
                  <a:pt x="276225" y="614680"/>
                </a:lnTo>
                <a:lnTo>
                  <a:pt x="277749" y="610870"/>
                </a:lnTo>
                <a:lnTo>
                  <a:pt x="40764" y="67301"/>
                </a:lnTo>
                <a:close/>
              </a:path>
              <a:path w="278130" h="617854">
                <a:moveTo>
                  <a:pt x="4445" y="0"/>
                </a:moveTo>
                <a:lnTo>
                  <a:pt x="0" y="85089"/>
                </a:lnTo>
                <a:lnTo>
                  <a:pt x="29087" y="72397"/>
                </a:lnTo>
                <a:lnTo>
                  <a:pt x="22606" y="57531"/>
                </a:lnTo>
                <a:lnTo>
                  <a:pt x="24130" y="53848"/>
                </a:lnTo>
                <a:lnTo>
                  <a:pt x="27305" y="52324"/>
                </a:lnTo>
                <a:lnTo>
                  <a:pt x="30480" y="50926"/>
                </a:lnTo>
                <a:lnTo>
                  <a:pt x="65438" y="50926"/>
                </a:lnTo>
                <a:lnTo>
                  <a:pt x="4445" y="0"/>
                </a:lnTo>
                <a:close/>
              </a:path>
              <a:path w="278130" h="617854">
                <a:moveTo>
                  <a:pt x="30480" y="50926"/>
                </a:moveTo>
                <a:lnTo>
                  <a:pt x="27305" y="52324"/>
                </a:lnTo>
                <a:lnTo>
                  <a:pt x="24130" y="53848"/>
                </a:lnTo>
                <a:lnTo>
                  <a:pt x="22606" y="57531"/>
                </a:lnTo>
                <a:lnTo>
                  <a:pt x="29087" y="72397"/>
                </a:lnTo>
                <a:lnTo>
                  <a:pt x="40764" y="67301"/>
                </a:lnTo>
                <a:lnTo>
                  <a:pt x="34290" y="52450"/>
                </a:lnTo>
                <a:lnTo>
                  <a:pt x="30480" y="50926"/>
                </a:lnTo>
                <a:close/>
              </a:path>
              <a:path w="278130" h="617854">
                <a:moveTo>
                  <a:pt x="65438" y="50926"/>
                </a:moveTo>
                <a:lnTo>
                  <a:pt x="30480" y="50926"/>
                </a:lnTo>
                <a:lnTo>
                  <a:pt x="34290" y="52450"/>
                </a:lnTo>
                <a:lnTo>
                  <a:pt x="40764" y="67301"/>
                </a:lnTo>
                <a:lnTo>
                  <a:pt x="69850" y="54610"/>
                </a:lnTo>
                <a:lnTo>
                  <a:pt x="65438" y="509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3105150" y="5295899"/>
            <a:ext cx="381000" cy="25717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3180" rIns="0" bIns="0" rtlCol="0" vert="horz">
            <a:spAutoFit/>
          </a:bodyPr>
          <a:lstStyle/>
          <a:p>
            <a:pPr marL="191770">
              <a:lnSpc>
                <a:spcPct val="100000"/>
              </a:lnSpc>
              <a:spcBef>
                <a:spcPts val="340"/>
              </a:spcBef>
            </a:pPr>
            <a:r>
              <a:rPr dirty="0" sz="1200">
                <a:latin typeface="Calibri"/>
                <a:cs typeface="Calibri"/>
              </a:rPr>
              <a:t>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4805679" y="5067934"/>
            <a:ext cx="466725" cy="304800"/>
          </a:xfrm>
          <a:custGeom>
            <a:avLst/>
            <a:gdLst/>
            <a:ahLst/>
            <a:cxnLst/>
            <a:rect l="l" t="t" r="r" b="b"/>
            <a:pathLst>
              <a:path w="466725" h="304800">
                <a:moveTo>
                  <a:pt x="233299" y="0"/>
                </a:moveTo>
                <a:lnTo>
                  <a:pt x="179827" y="4023"/>
                </a:lnTo>
                <a:lnTo>
                  <a:pt x="130730" y="15484"/>
                </a:lnTo>
                <a:lnTo>
                  <a:pt x="87411" y="33470"/>
                </a:lnTo>
                <a:lnTo>
                  <a:pt x="51275" y="57067"/>
                </a:lnTo>
                <a:lnTo>
                  <a:pt x="23724" y="85363"/>
                </a:lnTo>
                <a:lnTo>
                  <a:pt x="0" y="152400"/>
                </a:lnTo>
                <a:lnTo>
                  <a:pt x="6165" y="187354"/>
                </a:lnTo>
                <a:lnTo>
                  <a:pt x="51275" y="247732"/>
                </a:lnTo>
                <a:lnTo>
                  <a:pt x="87411" y="271329"/>
                </a:lnTo>
                <a:lnTo>
                  <a:pt x="130730" y="289315"/>
                </a:lnTo>
                <a:lnTo>
                  <a:pt x="179827" y="300776"/>
                </a:lnTo>
                <a:lnTo>
                  <a:pt x="233299" y="304800"/>
                </a:lnTo>
                <a:lnTo>
                  <a:pt x="286817" y="300776"/>
                </a:lnTo>
                <a:lnTo>
                  <a:pt x="335948" y="289315"/>
                </a:lnTo>
                <a:lnTo>
                  <a:pt x="379289" y="271329"/>
                </a:lnTo>
                <a:lnTo>
                  <a:pt x="415439" y="247732"/>
                </a:lnTo>
                <a:lnTo>
                  <a:pt x="442997" y="219436"/>
                </a:lnTo>
                <a:lnTo>
                  <a:pt x="466725" y="152400"/>
                </a:lnTo>
                <a:lnTo>
                  <a:pt x="460559" y="117445"/>
                </a:lnTo>
                <a:lnTo>
                  <a:pt x="415439" y="57067"/>
                </a:lnTo>
                <a:lnTo>
                  <a:pt x="379289" y="33470"/>
                </a:lnTo>
                <a:lnTo>
                  <a:pt x="335948" y="15484"/>
                </a:lnTo>
                <a:lnTo>
                  <a:pt x="286817" y="4023"/>
                </a:lnTo>
                <a:lnTo>
                  <a:pt x="2332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805679" y="5067934"/>
            <a:ext cx="466725" cy="304800"/>
          </a:xfrm>
          <a:custGeom>
            <a:avLst/>
            <a:gdLst/>
            <a:ahLst/>
            <a:cxnLst/>
            <a:rect l="l" t="t" r="r" b="b"/>
            <a:pathLst>
              <a:path w="466725" h="304800">
                <a:moveTo>
                  <a:pt x="233299" y="0"/>
                </a:moveTo>
                <a:lnTo>
                  <a:pt x="179827" y="4023"/>
                </a:lnTo>
                <a:lnTo>
                  <a:pt x="130730" y="15484"/>
                </a:lnTo>
                <a:lnTo>
                  <a:pt x="87411" y="33470"/>
                </a:lnTo>
                <a:lnTo>
                  <a:pt x="51275" y="57067"/>
                </a:lnTo>
                <a:lnTo>
                  <a:pt x="23724" y="85363"/>
                </a:lnTo>
                <a:lnTo>
                  <a:pt x="0" y="152400"/>
                </a:lnTo>
                <a:lnTo>
                  <a:pt x="6165" y="187354"/>
                </a:lnTo>
                <a:lnTo>
                  <a:pt x="51275" y="247732"/>
                </a:lnTo>
                <a:lnTo>
                  <a:pt x="87411" y="271329"/>
                </a:lnTo>
                <a:lnTo>
                  <a:pt x="130730" y="289315"/>
                </a:lnTo>
                <a:lnTo>
                  <a:pt x="179827" y="300776"/>
                </a:lnTo>
                <a:lnTo>
                  <a:pt x="233299" y="304800"/>
                </a:lnTo>
                <a:lnTo>
                  <a:pt x="286817" y="300776"/>
                </a:lnTo>
                <a:lnTo>
                  <a:pt x="335948" y="289315"/>
                </a:lnTo>
                <a:lnTo>
                  <a:pt x="379289" y="271329"/>
                </a:lnTo>
                <a:lnTo>
                  <a:pt x="415439" y="247732"/>
                </a:lnTo>
                <a:lnTo>
                  <a:pt x="442997" y="219436"/>
                </a:lnTo>
                <a:lnTo>
                  <a:pt x="466725" y="152400"/>
                </a:lnTo>
                <a:lnTo>
                  <a:pt x="460559" y="117445"/>
                </a:lnTo>
                <a:lnTo>
                  <a:pt x="415439" y="57067"/>
                </a:lnTo>
                <a:lnTo>
                  <a:pt x="379289" y="33470"/>
                </a:lnTo>
                <a:lnTo>
                  <a:pt x="335948" y="15484"/>
                </a:lnTo>
                <a:lnTo>
                  <a:pt x="286817" y="4023"/>
                </a:lnTo>
                <a:lnTo>
                  <a:pt x="23329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5047869" y="5128386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3641216" y="9799649"/>
            <a:ext cx="2971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</a:t>
            </a:r>
            <a:r>
              <a:rPr dirty="0" sz="2000"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80136" y="539596"/>
            <a:ext cx="263144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5510" marR="5080" indent="-893444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Z-Transform  </a:t>
            </a:r>
            <a:r>
              <a:rPr dirty="0" sz="1400" i="1">
                <a:latin typeface="Lucida Calligraphy"/>
                <a:cs typeface="Lucida Calligraphy"/>
              </a:rPr>
              <a:t>Part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one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368297"/>
            <a:ext cx="7410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Arial"/>
                <a:cs typeface="Arial"/>
              </a:rPr>
              <a:t>→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85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1984" sz="21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45538" y="1267713"/>
            <a:ext cx="16129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547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94077" y="1510029"/>
            <a:ext cx="6686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latin typeface="Cambria Math"/>
                <a:cs typeface="Cambria Math"/>
              </a:rPr>
              <a:t>(</a:t>
            </a:r>
            <a:r>
              <a:rPr dirty="0" sz="1000" spc="15">
                <a:latin typeface="Cambria Math"/>
                <a:cs typeface="Cambria Math"/>
              </a:rPr>
              <a:t> </a:t>
            </a:r>
            <a:r>
              <a:rPr dirty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06777" y="1509013"/>
            <a:ext cx="643890" cy="0"/>
          </a:xfrm>
          <a:custGeom>
            <a:avLst/>
            <a:gdLst/>
            <a:ahLst/>
            <a:cxnLst/>
            <a:rect l="l" t="t" r="r" b="b"/>
            <a:pathLst>
              <a:path w="643889" h="0">
                <a:moveTo>
                  <a:pt x="0" y="0"/>
                </a:moveTo>
                <a:lnTo>
                  <a:pt x="64343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383538" y="1889506"/>
            <a:ext cx="2406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87651" y="1694433"/>
            <a:ext cx="19494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-19841" sz="2100" spc="66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2014473"/>
            <a:ext cx="18192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7698" sz="2100" spc="742">
                <a:latin typeface="Cambria Math"/>
                <a:cs typeface="Cambria Math"/>
              </a:rPr>
              <a:t> </a:t>
            </a:r>
            <a:r>
              <a:rPr dirty="0" baseline="37698" sz="2100" spc="104">
                <a:latin typeface="Cambria Math"/>
                <a:cs typeface="Cambria Math"/>
              </a:rPr>
              <a:t> </a:t>
            </a:r>
            <a:r>
              <a:rPr dirty="0" baseline="37698" sz="2100" spc="712">
                <a:latin typeface="Cambria Math"/>
                <a:cs typeface="Cambria Math"/>
              </a:rPr>
              <a:t> </a:t>
            </a:r>
            <a:r>
              <a:rPr dirty="0" baseline="37698" sz="2100">
                <a:latin typeface="Cambria Math"/>
                <a:cs typeface="Cambria Math"/>
              </a:rPr>
              <a:t> </a:t>
            </a:r>
            <a:r>
              <a:rPr dirty="0" baseline="37698" sz="2100" spc="-142">
                <a:latin typeface="Cambria Math"/>
                <a:cs typeface="Cambria Math"/>
              </a:rPr>
              <a:t> </a:t>
            </a:r>
            <a:r>
              <a:rPr dirty="0" baseline="37698" sz="2100" spc="555">
                <a:latin typeface="Cambria Math"/>
                <a:cs typeface="Cambria Math"/>
              </a:rPr>
              <a:t> </a:t>
            </a:r>
            <a:r>
              <a:rPr dirty="0" baseline="37698" sz="2100">
                <a:latin typeface="Cambria Math"/>
                <a:cs typeface="Cambria Math"/>
              </a:rPr>
              <a:t>  </a:t>
            </a:r>
            <a:r>
              <a:rPr dirty="0" baseline="37698" sz="2100" spc="-52">
                <a:latin typeface="Cambria Math"/>
                <a:cs typeface="Cambria Math"/>
              </a:rPr>
              <a:t> 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2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20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841245" y="2036317"/>
            <a:ext cx="1094740" cy="0"/>
          </a:xfrm>
          <a:custGeom>
            <a:avLst/>
            <a:gdLst/>
            <a:ahLst/>
            <a:cxnLst/>
            <a:rect l="l" t="t" r="r" b="b"/>
            <a:pathLst>
              <a:path w="1094739" h="0">
                <a:moveTo>
                  <a:pt x="0" y="0"/>
                </a:moveTo>
                <a:lnTo>
                  <a:pt x="1094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29080" y="2325369"/>
            <a:ext cx="30105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Using partial fraction method to find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605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141780" y="2908045"/>
            <a:ext cx="315595" cy="0"/>
          </a:xfrm>
          <a:custGeom>
            <a:avLst/>
            <a:gdLst/>
            <a:ahLst/>
            <a:cxnLst/>
            <a:rect l="l" t="t" r="r" b="b"/>
            <a:pathLst>
              <a:path w="315594" h="0">
                <a:moveTo>
                  <a:pt x="0" y="0"/>
                </a:moveTo>
                <a:lnTo>
                  <a:pt x="3154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29080" y="2631694"/>
            <a:ext cx="5245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endParaRPr baseline="-41666" sz="21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41856" y="2591155"/>
            <a:ext cx="155575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 marL="431165">
              <a:lnSpc>
                <a:spcPct val="100000"/>
              </a:lnSpc>
              <a:spcBef>
                <a:spcPts val="420"/>
              </a:spcBef>
            </a:pP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  <a:tabLst>
                <a:tab pos="446405" algn="l"/>
              </a:tabLst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	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2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688845" y="2908045"/>
            <a:ext cx="1094740" cy="0"/>
          </a:xfrm>
          <a:custGeom>
            <a:avLst/>
            <a:gdLst/>
            <a:ahLst/>
            <a:cxnLst/>
            <a:rect l="l" t="t" r="r" b="b"/>
            <a:pathLst>
              <a:path w="1094739" h="0">
                <a:moveTo>
                  <a:pt x="0" y="0"/>
                </a:moveTo>
                <a:lnTo>
                  <a:pt x="1094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898775" y="2767330"/>
            <a:ext cx="1752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141780" y="3464305"/>
            <a:ext cx="315595" cy="0"/>
          </a:xfrm>
          <a:custGeom>
            <a:avLst/>
            <a:gdLst/>
            <a:ahLst/>
            <a:cxnLst/>
            <a:rect l="l" t="t" r="r" b="b"/>
            <a:pathLst>
              <a:path w="315594" h="0">
                <a:moveTo>
                  <a:pt x="0" y="0"/>
                </a:moveTo>
                <a:lnTo>
                  <a:pt x="3154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88845" y="3464305"/>
            <a:ext cx="548005" cy="0"/>
          </a:xfrm>
          <a:custGeom>
            <a:avLst/>
            <a:gdLst/>
            <a:ahLst/>
            <a:cxnLst/>
            <a:rect l="l" t="t" r="r" b="b"/>
            <a:pathLst>
              <a:path w="548005" h="0">
                <a:moveTo>
                  <a:pt x="0" y="0"/>
                </a:moveTo>
                <a:lnTo>
                  <a:pt x="5474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129080" y="3187954"/>
            <a:ext cx="16611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5970" algn="l"/>
                <a:tab pos="1530350" algn="l"/>
              </a:tabLst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	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61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41856" y="3442842"/>
            <a:ext cx="1767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6405" algn="l"/>
                <a:tab pos="1205865" algn="l"/>
              </a:tabLst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	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      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	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448179" y="3464305"/>
            <a:ext cx="547370" cy="0"/>
          </a:xfrm>
          <a:custGeom>
            <a:avLst/>
            <a:gdLst/>
            <a:ahLst/>
            <a:cxnLst/>
            <a:rect l="l" t="t" r="r" b="b"/>
            <a:pathLst>
              <a:path w="547369" h="0">
                <a:moveTo>
                  <a:pt x="0" y="0"/>
                </a:moveTo>
                <a:lnTo>
                  <a:pt x="5471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263267" y="3323589"/>
            <a:ext cx="98298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819785" algn="l"/>
              </a:tabLst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	</a:t>
            </a: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292730" y="5493130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86248" y="5493130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815329" y="5493130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958850" y="3656812"/>
            <a:ext cx="4942840" cy="2299335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82880">
              <a:lnSpc>
                <a:spcPct val="100000"/>
              </a:lnSpc>
              <a:spcBef>
                <a:spcPts val="880"/>
              </a:spcBef>
            </a:pP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82880">
              <a:lnSpc>
                <a:spcPct val="100000"/>
              </a:lnSpc>
              <a:spcBef>
                <a:spcPts val="780"/>
              </a:spcBef>
              <a:tabLst>
                <a:tab pos="1107440" algn="l"/>
              </a:tabLst>
            </a:pP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dirty="0" u="sng" sz="1400" spc="-6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5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1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-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61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11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-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-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-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-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(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Subtract </a:t>
            </a:r>
            <a:r>
              <a:rPr dirty="0" sz="1400">
                <a:latin typeface="Times New Roman"/>
                <a:cs typeface="Times New Roman"/>
              </a:rPr>
              <a:t>eq. </a:t>
            </a:r>
            <a:r>
              <a:rPr dirty="0" sz="1400" spc="-5">
                <a:latin typeface="Times New Roman"/>
                <a:cs typeface="Times New Roman"/>
              </a:rPr>
              <a:t>(18) from </a:t>
            </a:r>
            <a:r>
              <a:rPr dirty="0" sz="1400">
                <a:latin typeface="Times New Roman"/>
                <a:cs typeface="Times New Roman"/>
              </a:rPr>
              <a:t>(17)</a:t>
            </a:r>
            <a:r>
              <a:rPr dirty="0" sz="1400" spc="-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 marL="226695">
              <a:lnSpc>
                <a:spcPct val="100000"/>
              </a:lnSpc>
              <a:spcBef>
                <a:spcPts val="805"/>
              </a:spcBef>
              <a:tabLst>
                <a:tab pos="1151890" algn="l"/>
              </a:tabLst>
            </a:pP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2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algn="ctr" marR="2863215">
              <a:lnSpc>
                <a:spcPct val="100000"/>
              </a:lnSpc>
              <a:spcBef>
                <a:spcPts val="790"/>
              </a:spcBef>
            </a:pP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dirty="0" u="sng" sz="1400" spc="-6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73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5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1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-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61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11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-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-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-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-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(   </a:t>
            </a:r>
            <a:r>
              <a:rPr dirty="0" u="sng" sz="1400" spc="21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82880">
              <a:lnSpc>
                <a:spcPct val="100000"/>
              </a:lnSpc>
              <a:spcBef>
                <a:spcPts val="109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7222" sz="1500" spc="52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substituting in eq. (17)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47222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  <a:p>
            <a:pPr marL="1333500">
              <a:lnSpc>
                <a:spcPct val="100000"/>
              </a:lnSpc>
              <a:spcBef>
                <a:spcPts val="430"/>
              </a:spcBef>
              <a:tabLst>
                <a:tab pos="3827145" algn="l"/>
                <a:tab pos="485584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82880">
              <a:lnSpc>
                <a:spcPct val="100000"/>
              </a:lnSpc>
              <a:spcBef>
                <a:spcPts val="710"/>
              </a:spcBef>
            </a:pPr>
            <a:r>
              <a:rPr dirty="0" sz="1400" spc="-5">
                <a:latin typeface="Times New Roman"/>
                <a:cs typeface="Times New Roman"/>
              </a:rPr>
              <a:t>Now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29080" y="6145148"/>
            <a:ext cx="3429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141780" y="6421500"/>
            <a:ext cx="315595" cy="0"/>
          </a:xfrm>
          <a:custGeom>
            <a:avLst/>
            <a:gdLst/>
            <a:ahLst/>
            <a:cxnLst/>
            <a:rect l="l" t="t" r="r" b="b"/>
            <a:pathLst>
              <a:path w="315594" h="0">
                <a:moveTo>
                  <a:pt x="0" y="0"/>
                </a:moveTo>
                <a:lnTo>
                  <a:pt x="3154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881885" y="6004940"/>
            <a:ext cx="92075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808355" algn="l"/>
              </a:tabLst>
            </a:pPr>
            <a:r>
              <a:rPr dirty="0" u="sng" sz="1400" spc="-35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u="sng" sz="1400" spc="-35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41856" y="6399656"/>
            <a:ext cx="17856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46405" algn="l"/>
                <a:tab pos="1224280" algn="l"/>
              </a:tabLst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	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      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	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494789" y="6200012"/>
            <a:ext cx="178625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399415" algn="l"/>
                <a:tab pos="741045" algn="l"/>
                <a:tab pos="1195070" algn="l"/>
                <a:tab pos="1536700" algn="l"/>
              </a:tabLst>
            </a:pPr>
            <a:r>
              <a:rPr dirty="0" baseline="-25793" sz="2100" spc="1110">
                <a:latin typeface="Cambria Math"/>
                <a:cs typeface="Cambria Math"/>
              </a:rPr>
              <a:t> </a:t>
            </a:r>
            <a:r>
              <a:rPr dirty="0" baseline="-25793" sz="2100" spc="104">
                <a:latin typeface="Cambria Math"/>
                <a:cs typeface="Cambria Math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-25793" sz="2100" spc="1110">
                <a:latin typeface="Cambria Math"/>
                <a:cs typeface="Cambria Math"/>
              </a:rPr>
              <a:t> </a:t>
            </a:r>
            <a:r>
              <a:rPr dirty="0" baseline="-25793" sz="2100" spc="-7">
                <a:latin typeface="Cambria Math"/>
                <a:cs typeface="Cambria Math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baseline="-25793" sz="2100" spc="1297">
                <a:latin typeface="Cambria Math"/>
                <a:cs typeface="Cambria Math"/>
              </a:rPr>
              <a:t> </a:t>
            </a:r>
            <a:endParaRPr baseline="-25793" sz="21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825498" y="6687692"/>
            <a:ext cx="101473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786765" algn="l"/>
              </a:tabLst>
            </a:pPr>
            <a:r>
              <a:rPr dirty="0" u="sng" sz="1400" spc="-35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-33730" sz="2100" spc="487">
                <a:latin typeface="Cambria Math"/>
                <a:cs typeface="Cambria Math"/>
              </a:rPr>
              <a:t> </a:t>
            </a:r>
            <a:r>
              <a:rPr dirty="0" baseline="-33730" sz="2100">
                <a:latin typeface="Cambria Math"/>
                <a:cs typeface="Cambria Math"/>
              </a:rPr>
              <a:t>	</a:t>
            </a:r>
            <a:r>
              <a:rPr dirty="0" u="sng" sz="1400" spc="-35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baseline="-33730" sz="2100" spc="555">
                <a:latin typeface="Cambria Math"/>
                <a:cs typeface="Cambria Math"/>
              </a:rPr>
              <a:t> </a:t>
            </a:r>
            <a:endParaRPr baseline="-33730" sz="21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912489" y="6827901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925189" y="7104252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4589145" y="6827901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676145" y="7082408"/>
            <a:ext cx="3037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71525" algn="l"/>
                <a:tab pos="2248535" algn="l"/>
                <a:tab pos="2925445" algn="l"/>
              </a:tabLst>
            </a:pP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      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	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      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601845" y="7104252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129080" y="6963536"/>
            <a:ext cx="40773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06805" algn="l"/>
                <a:tab pos="1865630" algn="l"/>
                <a:tab pos="2923540" algn="l"/>
                <a:tab pos="3600450" algn="l"/>
              </a:tabLst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u="sng" baseline="25793" sz="2100" spc="37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dirty="0" u="sng" baseline="25793" sz="2100" spc="37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52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	</a:t>
            </a:r>
            <a:r>
              <a:rPr dirty="0" sz="1400" spc="5">
                <a:latin typeface="Cambria Math"/>
                <a:cs typeface="Cambria Math"/>
              </a:rPr>
              <a:t>( </a:t>
            </a:r>
            <a:r>
              <a:rPr dirty="0" sz="1400" spc="15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)</a:t>
            </a:r>
            <a:r>
              <a:rPr dirty="0" sz="1400" spc="-10">
                <a:latin typeface="Cambria Math"/>
                <a:cs typeface="Cambria Math"/>
              </a:rPr>
              <a:t>	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19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129080" y="7281138"/>
            <a:ext cx="3610610" cy="1271270"/>
          </a:xfrm>
          <a:prstGeom prst="rect">
            <a:avLst/>
          </a:prstGeom>
        </p:spPr>
        <p:txBody>
          <a:bodyPr wrap="square" lIns="0" tIns="113030" rIns="0" bIns="0" rtlCol="0" vert="horz">
            <a:spAutoFit/>
          </a:bodyPr>
          <a:lstStyle/>
          <a:p>
            <a:pPr algn="ctr" marR="81280">
              <a:lnSpc>
                <a:spcPct val="100000"/>
              </a:lnSpc>
              <a:spcBef>
                <a:spcPts val="890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16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10">
                <a:latin typeface="Times New Roman"/>
                <a:cs typeface="Times New Roman"/>
              </a:rPr>
              <a:t>Solve </a:t>
            </a:r>
            <a:r>
              <a:rPr dirty="0" sz="1400" spc="-5">
                <a:latin typeface="Times New Roman"/>
                <a:cs typeface="Times New Roman"/>
              </a:rPr>
              <a:t>the following difference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baseline="-11904" sz="2100" spc="89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02048" y="8721090"/>
            <a:ext cx="2755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129080" y="8629650"/>
            <a:ext cx="45015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Since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baseline="19841" sz="2100" spc="22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∑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baseline="19841" sz="2100" spc="7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r>
              <a:rPr dirty="0" sz="1400" spc="-10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29080" y="8890772"/>
            <a:ext cx="2679700" cy="713105"/>
          </a:xfrm>
          <a:prstGeom prst="rect">
            <a:avLst/>
          </a:prstGeom>
        </p:spPr>
        <p:txBody>
          <a:bodyPr wrap="square" lIns="0" tIns="55879" rIns="0" bIns="0" rtlCol="0" vert="horz">
            <a:spAutoFit/>
          </a:bodyPr>
          <a:lstStyle/>
          <a:p>
            <a:pPr algn="ctr" marL="946150">
              <a:lnSpc>
                <a:spcPct val="100000"/>
              </a:lnSpc>
              <a:spcBef>
                <a:spcPts val="439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21825" sz="2100" spc="37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baseline="21825" sz="2100" spc="7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  <a:p>
            <a:pPr algn="ctr" marL="949325">
              <a:lnSpc>
                <a:spcPct val="100000"/>
              </a:lnSpc>
              <a:spcBef>
                <a:spcPts val="1510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3641216" y="9799649"/>
            <a:ext cx="2971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</a:t>
            </a:r>
            <a:r>
              <a:rPr dirty="0" sz="2000">
                <a:latin typeface="Calibri"/>
                <a:cs typeface="Calibri"/>
              </a:rPr>
              <a:t>5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80136" y="539596"/>
            <a:ext cx="4358005" cy="13150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5510" marR="1731645" indent="-893444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Z-Transform  </a:t>
            </a:r>
            <a:r>
              <a:rPr dirty="0" sz="1400" i="1">
                <a:latin typeface="Lucida Calligraphy"/>
                <a:cs typeface="Lucida Calligraphy"/>
              </a:rPr>
              <a:t>Part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one</a:t>
            </a:r>
            <a:endParaRPr sz="1400">
              <a:latin typeface="Lucida Calligraphy"/>
              <a:cs typeface="Lucida Calligraphy"/>
            </a:endParaRPr>
          </a:p>
          <a:p>
            <a:pPr marL="561340">
              <a:lnSpc>
                <a:spcPct val="100000"/>
              </a:lnSpc>
              <a:spcBef>
                <a:spcPts val="1585"/>
              </a:spcBef>
            </a:pPr>
            <a:r>
              <a:rPr dirty="0" sz="1400" spc="-5">
                <a:latin typeface="Times New Roman"/>
                <a:cs typeface="Times New Roman"/>
              </a:rPr>
              <a:t>And since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 </a:t>
            </a:r>
            <a:r>
              <a:rPr dirty="0" sz="1400">
                <a:latin typeface="Cambria Math"/>
                <a:cs typeface="Cambria Math"/>
              </a:rPr>
              <a:t>)</a:t>
            </a:r>
            <a:r>
              <a:rPr dirty="0" sz="1400" spc="-12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 marL="561340">
              <a:lnSpc>
                <a:spcPct val="100000"/>
              </a:lnSpc>
              <a:spcBef>
                <a:spcPts val="815"/>
              </a:spcBef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836775"/>
            <a:ext cx="4344035" cy="953769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 spc="-15">
                <a:latin typeface="Cambria Math"/>
                <a:cs typeface="Cambria Math"/>
              </a:rPr>
              <a:t>)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10">
                <a:latin typeface="Times New Roman"/>
                <a:cs typeface="Times New Roman"/>
              </a:rPr>
              <a:t>initial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conditions</a:t>
            </a:r>
            <a:endParaRPr sz="1400">
              <a:latin typeface="Times New Roman"/>
              <a:cs typeface="Times New Roman"/>
            </a:endParaRPr>
          </a:p>
          <a:p>
            <a:pPr marL="52069">
              <a:lnSpc>
                <a:spcPct val="100000"/>
              </a:lnSpc>
              <a:spcBef>
                <a:spcPts val="805"/>
              </a:spcBef>
            </a:pP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2938018"/>
            <a:ext cx="5594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52345" y="2761844"/>
            <a:ext cx="81216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65045" y="3078733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6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29080" y="3392169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35938" y="3338829"/>
            <a:ext cx="927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42364" y="3532885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 h="0">
                <a:moveTo>
                  <a:pt x="0" y="0"/>
                </a:moveTo>
                <a:lnTo>
                  <a:pt x="68275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490595" y="3532885"/>
            <a:ext cx="259715" cy="0"/>
          </a:xfrm>
          <a:custGeom>
            <a:avLst/>
            <a:gdLst/>
            <a:ahLst/>
            <a:cxnLst/>
            <a:rect l="l" t="t" r="r" b="b"/>
            <a:pathLst>
              <a:path w="259714" h="0">
                <a:moveTo>
                  <a:pt x="0" y="0"/>
                </a:moveTo>
                <a:lnTo>
                  <a:pt x="2593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981577" y="3532885"/>
            <a:ext cx="341630" cy="0"/>
          </a:xfrm>
          <a:custGeom>
            <a:avLst/>
            <a:gdLst/>
            <a:ahLst/>
            <a:cxnLst/>
            <a:rect l="l" t="t" r="r" b="b"/>
            <a:pathLst>
              <a:path w="341629" h="0">
                <a:moveTo>
                  <a:pt x="0" y="0"/>
                </a:moveTo>
                <a:lnTo>
                  <a:pt x="34137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956561" y="3392169"/>
            <a:ext cx="25507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04110" algn="l"/>
              </a:tabLst>
            </a:pPr>
            <a:r>
              <a:rPr dirty="0" sz="1400" spc="-5">
                <a:latin typeface="Times New Roman"/>
                <a:cs typeface="Times New Roman"/>
              </a:rPr>
              <a:t>using partial fraction </a:t>
            </a:r>
            <a:r>
              <a:rPr dirty="0" baseline="33730" sz="2100" spc="-7">
                <a:latin typeface="Times New Roman"/>
                <a:cs typeface="Times New Roman"/>
              </a:rPr>
              <a:t>  </a:t>
            </a:r>
            <a:r>
              <a:rPr dirty="0" baseline="47222" sz="1500" spc="-22">
                <a:latin typeface="Cambria Math"/>
                <a:cs typeface="Cambria Math"/>
              </a:rPr>
              <a:t>( </a:t>
            </a:r>
            <a:r>
              <a:rPr dirty="0" baseline="47222" sz="1500" spc="7">
                <a:latin typeface="Cambria Math"/>
                <a:cs typeface="Cambria Math"/>
              </a:rPr>
              <a:t> </a:t>
            </a:r>
            <a:r>
              <a:rPr dirty="0" baseline="47222" sz="1500" spc="-7">
                <a:latin typeface="Cambria Math"/>
                <a:cs typeface="Cambria Math"/>
              </a:rPr>
              <a:t>) </a:t>
            </a:r>
            <a:r>
              <a:rPr dirty="0" baseline="47222" sz="1500" spc="-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96892" y="3338829"/>
            <a:ext cx="6997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00710" algn="l"/>
              </a:tabLst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	</a:t>
            </a:r>
            <a:r>
              <a:rPr dirty="0" sz="1000" spc="4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29664" y="3534283"/>
            <a:ext cx="36982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355215" algn="l"/>
                <a:tab pos="2751455" algn="l"/>
                <a:tab pos="3342640" algn="l"/>
              </a:tabLst>
            </a:pPr>
            <a:r>
              <a:rPr dirty="0" sz="1000" spc="-15">
                <a:latin typeface="Cambria Math"/>
                <a:cs typeface="Cambria Math"/>
              </a:rPr>
              <a:t>(         </a:t>
            </a:r>
            <a:r>
              <a:rPr dirty="0" sz="1000" spc="-5">
                <a:latin typeface="Cambria Math"/>
                <a:cs typeface="Cambria Math"/>
              </a:rPr>
              <a:t>)(       </a:t>
            </a:r>
            <a:r>
              <a:rPr dirty="0" sz="1000" spc="125">
                <a:latin typeface="Cambria Math"/>
                <a:cs typeface="Cambria Math"/>
              </a:rPr>
              <a:t> </a:t>
            </a:r>
            <a:r>
              <a:rPr dirty="0" sz="1000" spc="-5">
                <a:latin typeface="Cambria Math"/>
                <a:cs typeface="Cambria Math"/>
              </a:rPr>
              <a:t>)		</a:t>
            </a:r>
            <a:r>
              <a:rPr dirty="0" sz="1000" spc="-15">
                <a:latin typeface="Cambria Math"/>
                <a:cs typeface="Cambria Math"/>
              </a:rPr>
              <a:t>(        </a:t>
            </a:r>
            <a:r>
              <a:rPr dirty="0" sz="1000" spc="-5">
                <a:latin typeface="Cambria Math"/>
                <a:cs typeface="Cambria Math"/>
              </a:rPr>
              <a:t> )	</a:t>
            </a:r>
            <a:r>
              <a:rPr dirty="0" sz="1000">
                <a:latin typeface="Cambria Math"/>
                <a:cs typeface="Cambria Math"/>
              </a:rPr>
              <a:t>( </a:t>
            </a:r>
            <a:r>
              <a:rPr dirty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889" y="3532885"/>
            <a:ext cx="341630" cy="0"/>
          </a:xfrm>
          <a:custGeom>
            <a:avLst/>
            <a:gdLst/>
            <a:ahLst/>
            <a:cxnLst/>
            <a:rect l="l" t="t" r="r" b="b"/>
            <a:pathLst>
              <a:path w="341629" h="0">
                <a:moveTo>
                  <a:pt x="0" y="0"/>
                </a:moveTo>
                <a:lnTo>
                  <a:pt x="34137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92730" y="5209666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786248" y="5209666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815329" y="5215763"/>
            <a:ext cx="166370" cy="0"/>
          </a:xfrm>
          <a:custGeom>
            <a:avLst/>
            <a:gdLst/>
            <a:ahLst/>
            <a:cxnLst/>
            <a:rect l="l" t="t" r="r" b="b"/>
            <a:pathLst>
              <a:path w="166370" h="0">
                <a:moveTo>
                  <a:pt x="0" y="0"/>
                </a:moveTo>
                <a:lnTo>
                  <a:pt x="16611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958850" y="3685769"/>
            <a:ext cx="5035550" cy="1985645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82880">
              <a:lnSpc>
                <a:spcPct val="100000"/>
              </a:lnSpc>
              <a:spcBef>
                <a:spcPts val="880"/>
              </a:spcBef>
            </a:pP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340995">
              <a:lnSpc>
                <a:spcPct val="100000"/>
              </a:lnSpc>
              <a:spcBef>
                <a:spcPts val="780"/>
              </a:spcBef>
              <a:tabLst>
                <a:tab pos="1264920" algn="l"/>
              </a:tabLst>
            </a:pP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  <a:tabLst>
                <a:tab pos="2188210" algn="l"/>
              </a:tabLst>
            </a:pP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dirty="0" u="sng" sz="1400" spc="-6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73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5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1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-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61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11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-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-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-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74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-8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(   </a:t>
            </a:r>
            <a:r>
              <a:rPr dirty="0" u="sng" sz="1400" spc="30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by adding </a:t>
            </a:r>
            <a:r>
              <a:rPr dirty="0" sz="1400" spc="-5">
                <a:latin typeface="Times New Roman"/>
                <a:cs typeface="Times New Roman"/>
              </a:rPr>
              <a:t>eq. (18) and (17)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 marL="226695">
              <a:lnSpc>
                <a:spcPct val="100000"/>
              </a:lnSpc>
              <a:spcBef>
                <a:spcPts val="815"/>
              </a:spcBef>
              <a:tabLst>
                <a:tab pos="92456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82880">
              <a:lnSpc>
                <a:spcPct val="100000"/>
              </a:lnSpc>
              <a:spcBef>
                <a:spcPts val="109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7222" sz="1500" spc="52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substituting in eq. </a:t>
            </a:r>
            <a:r>
              <a:rPr dirty="0" sz="1400">
                <a:latin typeface="Times New Roman"/>
                <a:cs typeface="Times New Roman"/>
              </a:rPr>
              <a:t>(19)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47222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7222" sz="1500" spc="757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  <a:p>
            <a:pPr marL="1333500">
              <a:lnSpc>
                <a:spcPct val="100000"/>
              </a:lnSpc>
              <a:spcBef>
                <a:spcPts val="430"/>
              </a:spcBef>
              <a:tabLst>
                <a:tab pos="3827145" algn="l"/>
                <a:tab pos="490156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82880">
              <a:lnSpc>
                <a:spcPct val="100000"/>
              </a:lnSpc>
              <a:spcBef>
                <a:spcPts val="700"/>
              </a:spcBef>
            </a:pPr>
            <a:r>
              <a:rPr dirty="0" sz="1400" spc="-5">
                <a:latin typeface="Times New Roman"/>
                <a:cs typeface="Times New Roman"/>
              </a:rPr>
              <a:t>Now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141780" y="6138036"/>
            <a:ext cx="329565" cy="0"/>
          </a:xfrm>
          <a:custGeom>
            <a:avLst/>
            <a:gdLst/>
            <a:ahLst/>
            <a:cxnLst/>
            <a:rect l="l" t="t" r="r" b="b"/>
            <a:pathLst>
              <a:path w="329565" h="0">
                <a:moveTo>
                  <a:pt x="0" y="0"/>
                </a:moveTo>
                <a:lnTo>
                  <a:pt x="3291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828545" y="5721222"/>
            <a:ext cx="98742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875030" algn="l"/>
              </a:tabLst>
            </a:pPr>
            <a:r>
              <a:rPr dirty="0" u="sng" sz="1400" spc="-35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73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u="sng" sz="1400" spc="-35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29080" y="5821147"/>
            <a:ext cx="1910714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endParaRPr baseline="1984" sz="2100">
              <a:latin typeface="Cambria Math"/>
              <a:cs typeface="Cambria Math"/>
            </a:endParaRPr>
          </a:p>
          <a:p>
            <a:pPr marL="132715">
              <a:lnSpc>
                <a:spcPct val="100000"/>
              </a:lnSpc>
              <a:spcBef>
                <a:spcPts val="325"/>
              </a:spcBef>
              <a:tabLst>
                <a:tab pos="573405" algn="l"/>
                <a:tab pos="1350645" algn="l"/>
              </a:tabLst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	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      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	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2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506982" y="5916548"/>
            <a:ext cx="178816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399415" algn="l"/>
                <a:tab pos="742315" algn="l"/>
                <a:tab pos="1196975" algn="l"/>
                <a:tab pos="1537970" algn="l"/>
              </a:tabLst>
            </a:pPr>
            <a:r>
              <a:rPr dirty="0" baseline="-25793" sz="2100" spc="1110">
                <a:latin typeface="Cambria Math"/>
                <a:cs typeface="Cambria Math"/>
              </a:rPr>
              <a:t> </a:t>
            </a:r>
            <a:r>
              <a:rPr dirty="0" baseline="-25793" sz="2100" spc="120">
                <a:latin typeface="Cambria Math"/>
                <a:cs typeface="Cambria Math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-25793" sz="2100" spc="1110">
                <a:latin typeface="Cambria Math"/>
                <a:cs typeface="Cambria Math"/>
              </a:rPr>
              <a:t> </a:t>
            </a:r>
            <a:r>
              <a:rPr dirty="0" baseline="-25793" sz="2100" spc="-7">
                <a:latin typeface="Cambria Math"/>
                <a:cs typeface="Cambria Math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baseline="-25793" sz="2100" spc="1297">
                <a:latin typeface="Cambria Math"/>
                <a:cs typeface="Cambria Math"/>
              </a:rPr>
              <a:t> </a:t>
            </a:r>
            <a:endParaRPr baseline="-25793" sz="21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702561" y="668058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129080" y="6539865"/>
            <a:ext cx="7772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41666" sz="2100" spc="150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893061" y="6680580"/>
            <a:ext cx="548005" cy="0"/>
          </a:xfrm>
          <a:custGeom>
            <a:avLst/>
            <a:gdLst/>
            <a:ahLst/>
            <a:cxnLst/>
            <a:rect l="l" t="t" r="r" b="b"/>
            <a:pathLst>
              <a:path w="548005" h="0">
                <a:moveTo>
                  <a:pt x="0" y="0"/>
                </a:moveTo>
                <a:lnTo>
                  <a:pt x="5474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133345" y="6404228"/>
            <a:ext cx="84709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747395" algn="l"/>
              </a:tabLst>
            </a:pPr>
            <a:r>
              <a:rPr dirty="0" sz="1400" spc="325">
                <a:latin typeface="Cambria Math"/>
                <a:cs typeface="Cambria Math"/>
              </a:rPr>
              <a:t> </a:t>
            </a:r>
            <a:r>
              <a:rPr dirty="0" sz="1400" spc="325">
                <a:latin typeface="Cambria Math"/>
                <a:cs typeface="Cambria Math"/>
              </a:rPr>
              <a:t>	</a:t>
            </a: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652395" y="6680580"/>
            <a:ext cx="547370" cy="0"/>
          </a:xfrm>
          <a:custGeom>
            <a:avLst/>
            <a:gdLst/>
            <a:ahLst/>
            <a:cxnLst/>
            <a:rect l="l" t="t" r="r" b="b"/>
            <a:pathLst>
              <a:path w="547369" h="0">
                <a:moveTo>
                  <a:pt x="0" y="0"/>
                </a:moveTo>
                <a:lnTo>
                  <a:pt x="5471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689861" y="6658736"/>
            <a:ext cx="26123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62025" algn="l"/>
                <a:tab pos="2499995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      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	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      </a:t>
            </a:r>
            <a:r>
              <a:rPr dirty="0" sz="1400" spc="21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190365" y="668058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467482" y="6539865"/>
            <a:ext cx="30105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31520" algn="l"/>
              </a:tabLst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	</a:t>
            </a:r>
            <a:r>
              <a:rPr dirty="0" sz="1400" spc="25">
                <a:latin typeface="Cambria Math"/>
                <a:cs typeface="Cambria Math"/>
              </a:rPr>
              <a:t>-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41666" sz="2100" spc="37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,( </a:t>
            </a:r>
            <a:r>
              <a:rPr dirty="0" sz="1400" spc="-10">
                <a:latin typeface="Cambria Math"/>
                <a:cs typeface="Cambria Math"/>
              </a:rPr>
              <a:t>)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)</a:t>
            </a:r>
            <a:r>
              <a:rPr dirty="0" baseline="19841" sz="2100" spc="27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29080" y="6957441"/>
            <a:ext cx="38354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12345" sz="1350" spc="-7">
                <a:latin typeface="Times New Roman"/>
                <a:cs typeface="Times New Roman"/>
              </a:rPr>
              <a:t>17</a:t>
            </a:r>
            <a:r>
              <a:rPr dirty="0" sz="1400" spc="-5">
                <a:latin typeface="Times New Roman"/>
                <a:cs typeface="Times New Roman"/>
              </a:rPr>
              <a:t>/ for the </a:t>
            </a:r>
            <a:r>
              <a:rPr dirty="0" sz="1400" spc="-10">
                <a:latin typeface="Times New Roman"/>
                <a:cs typeface="Times New Roman"/>
              </a:rPr>
              <a:t>following </a:t>
            </a:r>
            <a:r>
              <a:rPr dirty="0" sz="1400" spc="-5">
                <a:latin typeface="Times New Roman"/>
                <a:cs typeface="Times New Roman"/>
              </a:rPr>
              <a:t>Z-T, find the system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equation.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29080" y="7385684"/>
            <a:ext cx="5245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715770" y="7209510"/>
            <a:ext cx="911225" cy="53467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728470" y="7526400"/>
            <a:ext cx="885825" cy="0"/>
          </a:xfrm>
          <a:custGeom>
            <a:avLst/>
            <a:gdLst/>
            <a:ahLst/>
            <a:cxnLst/>
            <a:rect l="l" t="t" r="r" b="b"/>
            <a:pathLst>
              <a:path w="885825" h="0">
                <a:moveTo>
                  <a:pt x="0" y="0"/>
                </a:moveTo>
                <a:lnTo>
                  <a:pt x="8857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129080" y="7775828"/>
            <a:ext cx="3130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29080" y="8205596"/>
            <a:ext cx="5245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715770" y="8029041"/>
            <a:ext cx="911225" cy="53530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728470" y="8346313"/>
            <a:ext cx="885825" cy="0"/>
          </a:xfrm>
          <a:custGeom>
            <a:avLst/>
            <a:gdLst/>
            <a:ahLst/>
            <a:cxnLst/>
            <a:rect l="l" t="t" r="r" b="b"/>
            <a:pathLst>
              <a:path w="885825" h="0">
                <a:moveTo>
                  <a:pt x="0" y="0"/>
                </a:moveTo>
                <a:lnTo>
                  <a:pt x="8857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1129080" y="8718041"/>
            <a:ext cx="5245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715770" y="8541866"/>
            <a:ext cx="996950" cy="53467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L="6985">
              <a:lnSpc>
                <a:spcPct val="100000"/>
              </a:lnSpc>
            </a:pP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22222" sz="1500" spc="742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728470" y="8858757"/>
            <a:ext cx="977265" cy="0"/>
          </a:xfrm>
          <a:custGeom>
            <a:avLst/>
            <a:gdLst/>
            <a:ahLst/>
            <a:cxnLst/>
            <a:rect l="l" t="t" r="r" b="b"/>
            <a:pathLst>
              <a:path w="977264" h="0">
                <a:moveTo>
                  <a:pt x="0" y="0"/>
                </a:moveTo>
                <a:lnTo>
                  <a:pt x="9771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1129080" y="9020454"/>
            <a:ext cx="3054350" cy="650240"/>
          </a:xfrm>
          <a:prstGeom prst="rect">
            <a:avLst/>
          </a:prstGeom>
        </p:spPr>
        <p:txBody>
          <a:bodyPr wrap="square" lIns="0" tIns="1111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63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1984" sz="21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sz="1400" spc="25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3641216" y="9799649"/>
            <a:ext cx="2971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</a:t>
            </a:r>
            <a:r>
              <a:rPr dirty="0" sz="2000">
                <a:latin typeface="Calibri"/>
                <a:cs typeface="Calibri"/>
              </a:rPr>
              <a:t>6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80136" y="539596"/>
            <a:ext cx="2631440" cy="993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5510" marR="5080" indent="-893444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Z-Transform  </a:t>
            </a:r>
            <a:r>
              <a:rPr dirty="0" sz="1400" i="1">
                <a:latin typeface="Lucida Calligraphy"/>
                <a:cs typeface="Lucida Calligraphy"/>
              </a:rPr>
              <a:t>Part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one</a:t>
            </a:r>
            <a:endParaRPr sz="1400">
              <a:latin typeface="Lucida Calligraphy"/>
              <a:cs typeface="Lucida Calligraphy"/>
            </a:endParaRPr>
          </a:p>
          <a:p>
            <a:pPr marL="789940">
              <a:lnSpc>
                <a:spcPct val="100000"/>
              </a:lnSpc>
              <a:spcBef>
                <a:spcPts val="1550"/>
              </a:spcBef>
            </a:pPr>
            <a:r>
              <a:rPr dirty="0" sz="1400">
                <a:latin typeface="Times New Roman"/>
                <a:cs typeface="Times New Roman"/>
              </a:rPr>
              <a:t>3- </a:t>
            </a:r>
            <a:r>
              <a:rPr dirty="0" sz="1400" spc="-5">
                <a:latin typeface="Times New Roman"/>
                <a:cs typeface="Times New Roman"/>
              </a:rPr>
              <a:t>Linear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System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503018"/>
            <a:ext cx="5305425" cy="95694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 indent="176530">
              <a:lnSpc>
                <a:spcPct val="1454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The class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linear systems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defined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the principle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superposition. 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 </a:t>
            </a:r>
            <a:r>
              <a:rPr dirty="0" sz="1400" spc="25">
                <a:latin typeface="Cambria Math"/>
                <a:cs typeface="Cambria Math"/>
              </a:rPr>
              <a:t>- </a:t>
            </a:r>
            <a:r>
              <a:rPr dirty="0" sz="1400">
                <a:latin typeface="Times New Roman"/>
                <a:cs typeface="Times New Roman"/>
              </a:rPr>
              <a:t>and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 </a:t>
            </a:r>
            <a:r>
              <a:rPr dirty="0" sz="1400">
                <a:latin typeface="Cambria Math"/>
                <a:cs typeface="Cambria Math"/>
              </a:rPr>
              <a:t>-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the responses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system when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 </a:t>
            </a:r>
            <a:r>
              <a:rPr dirty="0" sz="1400" spc="5">
                <a:latin typeface="Cambria Math"/>
                <a:cs typeface="Cambria Math"/>
              </a:rPr>
              <a:t>-</a:t>
            </a:r>
            <a:r>
              <a:rPr dirty="0" sz="1400" spc="5">
                <a:latin typeface="Times New Roman"/>
                <a:cs typeface="Times New Roman"/>
              </a:rPr>
              <a:t>and</a:t>
            </a:r>
            <a:r>
              <a:rPr dirty="0" baseline="-11904" sz="2100" spc="7">
                <a:latin typeface="Times New Roman"/>
                <a:cs typeface="Times New Roman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 </a:t>
            </a:r>
            <a:r>
              <a:rPr dirty="0" sz="1400">
                <a:latin typeface="Times New Roman"/>
                <a:cs typeface="Times New Roman"/>
              </a:rPr>
              <a:t>are  the </a:t>
            </a:r>
            <a:r>
              <a:rPr dirty="0" sz="1400" spc="-5">
                <a:latin typeface="Times New Roman"/>
                <a:cs typeface="Times New Roman"/>
              </a:rPr>
              <a:t>respective inputs, then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system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linear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only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76600" y="2798444"/>
            <a:ext cx="781050" cy="29527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4450" rIns="0" bIns="0" rtlCol="0" vert="horz">
            <a:spAutoFit/>
          </a:bodyPr>
          <a:lstStyle/>
          <a:p>
            <a:pPr marL="130175">
              <a:lnSpc>
                <a:spcPct val="100000"/>
              </a:lnSpc>
              <a:spcBef>
                <a:spcPts val="350"/>
              </a:spcBef>
            </a:pPr>
            <a:r>
              <a:rPr dirty="0" sz="1400" spc="-5">
                <a:latin typeface="Calibri"/>
                <a:cs typeface="Calibri"/>
              </a:rPr>
              <a:t>System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98700" y="2903219"/>
            <a:ext cx="977900" cy="76200"/>
          </a:xfrm>
          <a:custGeom>
            <a:avLst/>
            <a:gdLst/>
            <a:ahLst/>
            <a:cxnLst/>
            <a:rect l="l" t="t" r="r" b="b"/>
            <a:pathLst>
              <a:path w="977900" h="76200">
                <a:moveTo>
                  <a:pt x="901700" y="0"/>
                </a:moveTo>
                <a:lnTo>
                  <a:pt x="901700" y="76200"/>
                </a:lnTo>
                <a:lnTo>
                  <a:pt x="965200" y="44450"/>
                </a:lnTo>
                <a:lnTo>
                  <a:pt x="917956" y="44450"/>
                </a:lnTo>
                <a:lnTo>
                  <a:pt x="920750" y="41656"/>
                </a:lnTo>
                <a:lnTo>
                  <a:pt x="920750" y="34544"/>
                </a:lnTo>
                <a:lnTo>
                  <a:pt x="917956" y="31750"/>
                </a:lnTo>
                <a:lnTo>
                  <a:pt x="965200" y="31750"/>
                </a:lnTo>
                <a:lnTo>
                  <a:pt x="901700" y="0"/>
                </a:lnTo>
                <a:close/>
              </a:path>
              <a:path w="977900" h="76200">
                <a:moveTo>
                  <a:pt x="90170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901700" y="44450"/>
                </a:lnTo>
                <a:lnTo>
                  <a:pt x="901700" y="31750"/>
                </a:lnTo>
                <a:close/>
              </a:path>
              <a:path w="977900" h="76200">
                <a:moveTo>
                  <a:pt x="965200" y="31750"/>
                </a:moveTo>
                <a:lnTo>
                  <a:pt x="917956" y="31750"/>
                </a:lnTo>
                <a:lnTo>
                  <a:pt x="920750" y="34544"/>
                </a:lnTo>
                <a:lnTo>
                  <a:pt x="920750" y="41656"/>
                </a:lnTo>
                <a:lnTo>
                  <a:pt x="917956" y="44450"/>
                </a:lnTo>
                <a:lnTo>
                  <a:pt x="965200" y="44450"/>
                </a:lnTo>
                <a:lnTo>
                  <a:pt x="977900" y="38100"/>
                </a:lnTo>
                <a:lnTo>
                  <a:pt x="9652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060825" y="2912744"/>
            <a:ext cx="977900" cy="76200"/>
          </a:xfrm>
          <a:custGeom>
            <a:avLst/>
            <a:gdLst/>
            <a:ahLst/>
            <a:cxnLst/>
            <a:rect l="l" t="t" r="r" b="b"/>
            <a:pathLst>
              <a:path w="977900" h="76200">
                <a:moveTo>
                  <a:pt x="901700" y="0"/>
                </a:moveTo>
                <a:lnTo>
                  <a:pt x="901700" y="76200"/>
                </a:lnTo>
                <a:lnTo>
                  <a:pt x="965200" y="44450"/>
                </a:lnTo>
                <a:lnTo>
                  <a:pt x="917955" y="44450"/>
                </a:lnTo>
                <a:lnTo>
                  <a:pt x="920750" y="41656"/>
                </a:lnTo>
                <a:lnTo>
                  <a:pt x="920750" y="34544"/>
                </a:lnTo>
                <a:lnTo>
                  <a:pt x="917955" y="31750"/>
                </a:lnTo>
                <a:lnTo>
                  <a:pt x="965200" y="31750"/>
                </a:lnTo>
                <a:lnTo>
                  <a:pt x="901700" y="0"/>
                </a:lnTo>
                <a:close/>
              </a:path>
              <a:path w="977900" h="76200">
                <a:moveTo>
                  <a:pt x="90170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4" y="44450"/>
                </a:lnTo>
                <a:lnTo>
                  <a:pt x="901700" y="44450"/>
                </a:lnTo>
                <a:lnTo>
                  <a:pt x="901700" y="31750"/>
                </a:lnTo>
                <a:close/>
              </a:path>
              <a:path w="977900" h="76200">
                <a:moveTo>
                  <a:pt x="965200" y="31750"/>
                </a:moveTo>
                <a:lnTo>
                  <a:pt x="917955" y="31750"/>
                </a:lnTo>
                <a:lnTo>
                  <a:pt x="920750" y="34544"/>
                </a:lnTo>
                <a:lnTo>
                  <a:pt x="920750" y="41656"/>
                </a:lnTo>
                <a:lnTo>
                  <a:pt x="917955" y="44450"/>
                </a:lnTo>
                <a:lnTo>
                  <a:pt x="965200" y="44450"/>
                </a:lnTo>
                <a:lnTo>
                  <a:pt x="977900" y="38100"/>
                </a:lnTo>
                <a:lnTo>
                  <a:pt x="9652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05050" y="2607944"/>
            <a:ext cx="495300" cy="323850"/>
          </a:xfrm>
          <a:custGeom>
            <a:avLst/>
            <a:gdLst/>
            <a:ahLst/>
            <a:cxnLst/>
            <a:rect l="l" t="t" r="r" b="b"/>
            <a:pathLst>
              <a:path w="495300" h="323850">
                <a:moveTo>
                  <a:pt x="0" y="323850"/>
                </a:moveTo>
                <a:lnTo>
                  <a:pt x="495300" y="323850"/>
                </a:lnTo>
                <a:lnTo>
                  <a:pt x="495300" y="0"/>
                </a:lnTo>
                <a:lnTo>
                  <a:pt x="0" y="0"/>
                </a:lnTo>
                <a:lnTo>
                  <a:pt x="0" y="3238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05050" y="2607944"/>
            <a:ext cx="495300" cy="323850"/>
          </a:xfrm>
          <a:custGeom>
            <a:avLst/>
            <a:gdLst/>
            <a:ahLst/>
            <a:cxnLst/>
            <a:rect l="l" t="t" r="r" b="b"/>
            <a:pathLst>
              <a:path w="495300" h="323850">
                <a:moveTo>
                  <a:pt x="0" y="323850"/>
                </a:moveTo>
                <a:lnTo>
                  <a:pt x="495300" y="323850"/>
                </a:lnTo>
                <a:lnTo>
                  <a:pt x="495300" y="0"/>
                </a:lnTo>
                <a:lnTo>
                  <a:pt x="0" y="0"/>
                </a:lnTo>
                <a:lnTo>
                  <a:pt x="0" y="32385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389758" y="2634742"/>
            <a:ext cx="4248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85513" y="2596642"/>
            <a:ext cx="4267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86125" y="3246119"/>
            <a:ext cx="781050" cy="29527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3180" rIns="0" bIns="0" rtlCol="0" vert="horz">
            <a:spAutoFit/>
          </a:bodyPr>
          <a:lstStyle/>
          <a:p>
            <a:pPr marL="130810">
              <a:lnSpc>
                <a:spcPct val="100000"/>
              </a:lnSpc>
              <a:spcBef>
                <a:spcPts val="340"/>
              </a:spcBef>
            </a:pPr>
            <a:r>
              <a:rPr dirty="0" sz="1400" spc="-5">
                <a:latin typeface="Calibri"/>
                <a:cs typeface="Calibri"/>
              </a:rPr>
              <a:t>System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308225" y="3350894"/>
            <a:ext cx="977900" cy="76200"/>
          </a:xfrm>
          <a:custGeom>
            <a:avLst/>
            <a:gdLst/>
            <a:ahLst/>
            <a:cxnLst/>
            <a:rect l="l" t="t" r="r" b="b"/>
            <a:pathLst>
              <a:path w="977900" h="76200">
                <a:moveTo>
                  <a:pt x="901700" y="0"/>
                </a:moveTo>
                <a:lnTo>
                  <a:pt x="901700" y="76200"/>
                </a:lnTo>
                <a:lnTo>
                  <a:pt x="965200" y="44450"/>
                </a:lnTo>
                <a:lnTo>
                  <a:pt x="917956" y="44450"/>
                </a:lnTo>
                <a:lnTo>
                  <a:pt x="920750" y="41656"/>
                </a:lnTo>
                <a:lnTo>
                  <a:pt x="920750" y="34544"/>
                </a:lnTo>
                <a:lnTo>
                  <a:pt x="917956" y="31750"/>
                </a:lnTo>
                <a:lnTo>
                  <a:pt x="965200" y="31750"/>
                </a:lnTo>
                <a:lnTo>
                  <a:pt x="901700" y="0"/>
                </a:lnTo>
                <a:close/>
              </a:path>
              <a:path w="977900" h="76200">
                <a:moveTo>
                  <a:pt x="90170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901700" y="44450"/>
                </a:lnTo>
                <a:lnTo>
                  <a:pt x="901700" y="31750"/>
                </a:lnTo>
                <a:close/>
              </a:path>
              <a:path w="977900" h="76200">
                <a:moveTo>
                  <a:pt x="965200" y="31750"/>
                </a:moveTo>
                <a:lnTo>
                  <a:pt x="917956" y="31750"/>
                </a:lnTo>
                <a:lnTo>
                  <a:pt x="920750" y="34544"/>
                </a:lnTo>
                <a:lnTo>
                  <a:pt x="920750" y="41656"/>
                </a:lnTo>
                <a:lnTo>
                  <a:pt x="917956" y="44450"/>
                </a:lnTo>
                <a:lnTo>
                  <a:pt x="965200" y="44450"/>
                </a:lnTo>
                <a:lnTo>
                  <a:pt x="977900" y="38100"/>
                </a:lnTo>
                <a:lnTo>
                  <a:pt x="9652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070350" y="3360419"/>
            <a:ext cx="977900" cy="76200"/>
          </a:xfrm>
          <a:custGeom>
            <a:avLst/>
            <a:gdLst/>
            <a:ahLst/>
            <a:cxnLst/>
            <a:rect l="l" t="t" r="r" b="b"/>
            <a:pathLst>
              <a:path w="977900" h="76200">
                <a:moveTo>
                  <a:pt x="901700" y="0"/>
                </a:moveTo>
                <a:lnTo>
                  <a:pt x="901700" y="76200"/>
                </a:lnTo>
                <a:lnTo>
                  <a:pt x="965200" y="44450"/>
                </a:lnTo>
                <a:lnTo>
                  <a:pt x="917955" y="44450"/>
                </a:lnTo>
                <a:lnTo>
                  <a:pt x="920750" y="41656"/>
                </a:lnTo>
                <a:lnTo>
                  <a:pt x="920750" y="34544"/>
                </a:lnTo>
                <a:lnTo>
                  <a:pt x="917955" y="31750"/>
                </a:lnTo>
                <a:lnTo>
                  <a:pt x="965200" y="31750"/>
                </a:lnTo>
                <a:lnTo>
                  <a:pt x="901700" y="0"/>
                </a:lnTo>
                <a:close/>
              </a:path>
              <a:path w="977900" h="76200">
                <a:moveTo>
                  <a:pt x="90170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4" y="44450"/>
                </a:lnTo>
                <a:lnTo>
                  <a:pt x="901700" y="44450"/>
                </a:lnTo>
                <a:lnTo>
                  <a:pt x="901700" y="31750"/>
                </a:lnTo>
                <a:close/>
              </a:path>
              <a:path w="977900" h="76200">
                <a:moveTo>
                  <a:pt x="965200" y="31750"/>
                </a:moveTo>
                <a:lnTo>
                  <a:pt x="917955" y="31750"/>
                </a:lnTo>
                <a:lnTo>
                  <a:pt x="920750" y="34544"/>
                </a:lnTo>
                <a:lnTo>
                  <a:pt x="920750" y="41656"/>
                </a:lnTo>
                <a:lnTo>
                  <a:pt x="917955" y="44450"/>
                </a:lnTo>
                <a:lnTo>
                  <a:pt x="965200" y="44450"/>
                </a:lnTo>
                <a:lnTo>
                  <a:pt x="977900" y="38100"/>
                </a:lnTo>
                <a:lnTo>
                  <a:pt x="9652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314575" y="3055619"/>
            <a:ext cx="495300" cy="323850"/>
          </a:xfrm>
          <a:custGeom>
            <a:avLst/>
            <a:gdLst/>
            <a:ahLst/>
            <a:cxnLst/>
            <a:rect l="l" t="t" r="r" b="b"/>
            <a:pathLst>
              <a:path w="495300" h="323850">
                <a:moveTo>
                  <a:pt x="0" y="323850"/>
                </a:moveTo>
                <a:lnTo>
                  <a:pt x="495300" y="323850"/>
                </a:lnTo>
                <a:lnTo>
                  <a:pt x="495300" y="0"/>
                </a:lnTo>
                <a:lnTo>
                  <a:pt x="0" y="0"/>
                </a:lnTo>
                <a:lnTo>
                  <a:pt x="0" y="3238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314575" y="3055619"/>
            <a:ext cx="495300" cy="323850"/>
          </a:xfrm>
          <a:custGeom>
            <a:avLst/>
            <a:gdLst/>
            <a:ahLst/>
            <a:cxnLst/>
            <a:rect l="l" t="t" r="r" b="b"/>
            <a:pathLst>
              <a:path w="495300" h="323850">
                <a:moveTo>
                  <a:pt x="0" y="323850"/>
                </a:moveTo>
                <a:lnTo>
                  <a:pt x="495300" y="323850"/>
                </a:lnTo>
                <a:lnTo>
                  <a:pt x="495300" y="0"/>
                </a:lnTo>
                <a:lnTo>
                  <a:pt x="0" y="0"/>
                </a:lnTo>
                <a:lnTo>
                  <a:pt x="0" y="32385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398902" y="3081273"/>
            <a:ext cx="42925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94657" y="3043173"/>
            <a:ext cx="431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95650" y="3722369"/>
            <a:ext cx="781050" cy="29527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4450" rIns="0" bIns="0" rtlCol="0" vert="horz">
            <a:spAutoFit/>
          </a:bodyPr>
          <a:lstStyle/>
          <a:p>
            <a:pPr marL="130810">
              <a:lnSpc>
                <a:spcPct val="100000"/>
              </a:lnSpc>
              <a:spcBef>
                <a:spcPts val="350"/>
              </a:spcBef>
            </a:pPr>
            <a:r>
              <a:rPr dirty="0" sz="1400" spc="-5">
                <a:latin typeface="Calibri"/>
                <a:cs typeface="Calibri"/>
              </a:rPr>
              <a:t>System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17750" y="3827144"/>
            <a:ext cx="977900" cy="76200"/>
          </a:xfrm>
          <a:custGeom>
            <a:avLst/>
            <a:gdLst/>
            <a:ahLst/>
            <a:cxnLst/>
            <a:rect l="l" t="t" r="r" b="b"/>
            <a:pathLst>
              <a:path w="977900" h="76200">
                <a:moveTo>
                  <a:pt x="901700" y="0"/>
                </a:moveTo>
                <a:lnTo>
                  <a:pt x="901700" y="76200"/>
                </a:lnTo>
                <a:lnTo>
                  <a:pt x="965200" y="44450"/>
                </a:lnTo>
                <a:lnTo>
                  <a:pt x="917956" y="44450"/>
                </a:lnTo>
                <a:lnTo>
                  <a:pt x="920750" y="41656"/>
                </a:lnTo>
                <a:lnTo>
                  <a:pt x="920750" y="34544"/>
                </a:lnTo>
                <a:lnTo>
                  <a:pt x="917956" y="31750"/>
                </a:lnTo>
                <a:lnTo>
                  <a:pt x="965200" y="31750"/>
                </a:lnTo>
                <a:lnTo>
                  <a:pt x="901700" y="0"/>
                </a:lnTo>
                <a:close/>
              </a:path>
              <a:path w="977900" h="76200">
                <a:moveTo>
                  <a:pt x="90170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901700" y="44450"/>
                </a:lnTo>
                <a:lnTo>
                  <a:pt x="901700" y="31750"/>
                </a:lnTo>
                <a:close/>
              </a:path>
              <a:path w="977900" h="76200">
                <a:moveTo>
                  <a:pt x="965200" y="31750"/>
                </a:moveTo>
                <a:lnTo>
                  <a:pt x="917956" y="31750"/>
                </a:lnTo>
                <a:lnTo>
                  <a:pt x="920750" y="34544"/>
                </a:lnTo>
                <a:lnTo>
                  <a:pt x="920750" y="41656"/>
                </a:lnTo>
                <a:lnTo>
                  <a:pt x="917956" y="44450"/>
                </a:lnTo>
                <a:lnTo>
                  <a:pt x="965200" y="44450"/>
                </a:lnTo>
                <a:lnTo>
                  <a:pt x="977900" y="38100"/>
                </a:lnTo>
                <a:lnTo>
                  <a:pt x="9652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079875" y="3836669"/>
            <a:ext cx="977900" cy="76200"/>
          </a:xfrm>
          <a:custGeom>
            <a:avLst/>
            <a:gdLst/>
            <a:ahLst/>
            <a:cxnLst/>
            <a:rect l="l" t="t" r="r" b="b"/>
            <a:pathLst>
              <a:path w="977900" h="76200">
                <a:moveTo>
                  <a:pt x="901700" y="0"/>
                </a:moveTo>
                <a:lnTo>
                  <a:pt x="901700" y="76200"/>
                </a:lnTo>
                <a:lnTo>
                  <a:pt x="965200" y="44450"/>
                </a:lnTo>
                <a:lnTo>
                  <a:pt x="917955" y="44450"/>
                </a:lnTo>
                <a:lnTo>
                  <a:pt x="920750" y="41656"/>
                </a:lnTo>
                <a:lnTo>
                  <a:pt x="920750" y="34544"/>
                </a:lnTo>
                <a:lnTo>
                  <a:pt x="917955" y="31750"/>
                </a:lnTo>
                <a:lnTo>
                  <a:pt x="965200" y="31750"/>
                </a:lnTo>
                <a:lnTo>
                  <a:pt x="901700" y="0"/>
                </a:lnTo>
                <a:close/>
              </a:path>
              <a:path w="977900" h="76200">
                <a:moveTo>
                  <a:pt x="90170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4" y="44450"/>
                </a:lnTo>
                <a:lnTo>
                  <a:pt x="901700" y="44450"/>
                </a:lnTo>
                <a:lnTo>
                  <a:pt x="901700" y="31750"/>
                </a:lnTo>
                <a:close/>
              </a:path>
              <a:path w="977900" h="76200">
                <a:moveTo>
                  <a:pt x="965200" y="31750"/>
                </a:moveTo>
                <a:lnTo>
                  <a:pt x="917955" y="31750"/>
                </a:lnTo>
                <a:lnTo>
                  <a:pt x="920750" y="34544"/>
                </a:lnTo>
                <a:lnTo>
                  <a:pt x="920750" y="41656"/>
                </a:lnTo>
                <a:lnTo>
                  <a:pt x="917955" y="44450"/>
                </a:lnTo>
                <a:lnTo>
                  <a:pt x="965200" y="44450"/>
                </a:lnTo>
                <a:lnTo>
                  <a:pt x="977900" y="38100"/>
                </a:lnTo>
                <a:lnTo>
                  <a:pt x="9652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485900" y="3531869"/>
            <a:ext cx="1619250" cy="323850"/>
          </a:xfrm>
          <a:custGeom>
            <a:avLst/>
            <a:gdLst/>
            <a:ahLst/>
            <a:cxnLst/>
            <a:rect l="l" t="t" r="r" b="b"/>
            <a:pathLst>
              <a:path w="1619250" h="323850">
                <a:moveTo>
                  <a:pt x="0" y="323850"/>
                </a:moveTo>
                <a:lnTo>
                  <a:pt x="1619250" y="323850"/>
                </a:lnTo>
                <a:lnTo>
                  <a:pt x="1619250" y="0"/>
                </a:lnTo>
                <a:lnTo>
                  <a:pt x="0" y="0"/>
                </a:lnTo>
                <a:lnTo>
                  <a:pt x="0" y="3238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485900" y="3531869"/>
            <a:ext cx="1619250" cy="323850"/>
          </a:xfrm>
          <a:custGeom>
            <a:avLst/>
            <a:gdLst/>
            <a:ahLst/>
            <a:cxnLst/>
            <a:rect l="l" t="t" r="r" b="b"/>
            <a:pathLst>
              <a:path w="1619250" h="323850">
                <a:moveTo>
                  <a:pt x="0" y="323850"/>
                </a:moveTo>
                <a:lnTo>
                  <a:pt x="1619250" y="323850"/>
                </a:lnTo>
                <a:lnTo>
                  <a:pt x="1619250" y="0"/>
                </a:lnTo>
                <a:lnTo>
                  <a:pt x="0" y="0"/>
                </a:lnTo>
                <a:lnTo>
                  <a:pt x="0" y="32385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631950" y="3558666"/>
            <a:ext cx="13277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67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-11904" sz="2100" spc="37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70628" y="3520566"/>
            <a:ext cx="13303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67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-11904" sz="2100" spc="37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sz="1400" spc="15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29080" y="4163694"/>
            <a:ext cx="5298440" cy="54127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318135">
              <a:lnSpc>
                <a:spcPts val="1639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Fig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(5)</a:t>
            </a:r>
            <a:endParaRPr sz="1400">
              <a:latin typeface="Calibri"/>
              <a:cs typeface="Calibri"/>
            </a:endParaRPr>
          </a:p>
          <a:p>
            <a:pPr marL="240665">
              <a:lnSpc>
                <a:spcPts val="1639"/>
              </a:lnSpc>
            </a:pPr>
            <a:r>
              <a:rPr dirty="0" sz="1400">
                <a:latin typeface="Times New Roman"/>
                <a:cs typeface="Times New Roman"/>
              </a:rPr>
              <a:t>4- </a:t>
            </a:r>
            <a:r>
              <a:rPr dirty="0" sz="1400" spc="-5">
                <a:latin typeface="Times New Roman"/>
                <a:cs typeface="Times New Roman"/>
              </a:rPr>
              <a:t>Non Linear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System</a:t>
            </a:r>
            <a:endParaRPr sz="1400">
              <a:latin typeface="Times New Roman"/>
              <a:cs typeface="Times New Roman"/>
            </a:endParaRPr>
          </a:p>
          <a:p>
            <a:pPr marL="12700" indent="220345">
              <a:lnSpc>
                <a:spcPct val="100000"/>
              </a:lnSpc>
              <a:spcBef>
                <a:spcPts val="735"/>
              </a:spcBef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shown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figure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(5)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true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arbitrary</a:t>
            </a:r>
            <a:endParaRPr sz="1400">
              <a:latin typeface="Times New Roman"/>
              <a:cs typeface="Times New Roman"/>
            </a:endParaRPr>
          </a:p>
          <a:p>
            <a:pPr marL="12700" marR="6350">
              <a:lnSpc>
                <a:spcPct val="1436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system, </a:t>
            </a:r>
            <a:r>
              <a:rPr dirty="0" sz="1400">
                <a:latin typeface="Times New Roman"/>
                <a:cs typeface="Times New Roman"/>
              </a:rPr>
              <a:t>then </a:t>
            </a:r>
            <a:r>
              <a:rPr dirty="0" sz="1400" spc="-5">
                <a:latin typeface="Times New Roman"/>
                <a:cs typeface="Times New Roman"/>
              </a:rPr>
              <a:t>the system </a:t>
            </a:r>
            <a:r>
              <a:rPr dirty="0" sz="1400">
                <a:latin typeface="Times New Roman"/>
                <a:cs typeface="Times New Roman"/>
              </a:rPr>
              <a:t>is called </a:t>
            </a:r>
            <a:r>
              <a:rPr dirty="0" sz="1400" spc="-5">
                <a:latin typeface="Times New Roman"/>
                <a:cs typeface="Times New Roman"/>
              </a:rPr>
              <a:t>non linear system,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following two  examples </a:t>
            </a:r>
            <a:r>
              <a:rPr dirty="0" sz="1400" spc="-10">
                <a:latin typeface="Times New Roman"/>
                <a:cs typeface="Times New Roman"/>
              </a:rPr>
              <a:t>will </a:t>
            </a:r>
            <a:r>
              <a:rPr dirty="0" sz="1400" spc="-5">
                <a:latin typeface="Times New Roman"/>
                <a:cs typeface="Times New Roman"/>
              </a:rPr>
              <a:t>illustrate three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four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systems.</a:t>
            </a:r>
            <a:endParaRPr sz="1400">
              <a:latin typeface="Times New Roman"/>
              <a:cs typeface="Times New Roman"/>
            </a:endParaRPr>
          </a:p>
          <a:p>
            <a:pPr marL="12700" marR="2030730">
              <a:lnSpc>
                <a:spcPct val="144400"/>
              </a:lnSpc>
              <a:spcBef>
                <a:spcPts val="25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12345" sz="1350" spc="-7">
                <a:latin typeface="Times New Roman"/>
                <a:cs typeface="Times New Roman"/>
              </a:rPr>
              <a:t>18</a:t>
            </a:r>
            <a:r>
              <a:rPr dirty="0" sz="1400" spc="-5">
                <a:latin typeface="Times New Roman"/>
                <a:cs typeface="Times New Roman"/>
              </a:rPr>
              <a:t>/ prove that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 </a:t>
            </a:r>
            <a:r>
              <a:rPr dirty="0" sz="1400" spc="25">
                <a:latin typeface="Cambria Math"/>
                <a:cs typeface="Cambria Math"/>
              </a:rPr>
              <a:t>-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linear system.  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-11904" sz="2100" spc="37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 </a:t>
            </a:r>
            <a:r>
              <a:rPr dirty="0" sz="1400" spc="10">
                <a:latin typeface="Cambria Math"/>
                <a:cs typeface="Cambria Math"/>
              </a:rPr>
              <a:t>-</a:t>
            </a:r>
            <a:r>
              <a:rPr dirty="0" sz="1400" spc="10">
                <a:latin typeface="Times New Roman"/>
                <a:cs typeface="Times New Roman"/>
              </a:rPr>
              <a:t>,</a:t>
            </a:r>
            <a:r>
              <a:rPr dirty="0" baseline="-11904" sz="2100" spc="15">
                <a:latin typeface="Times New Roman"/>
                <a:cs typeface="Times New Roman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-11904" sz="2100" spc="37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 </a:t>
            </a:r>
            <a:r>
              <a:rPr dirty="0" sz="1400" spc="10">
                <a:latin typeface="Cambria Math"/>
                <a:cs typeface="Cambria Math"/>
              </a:rPr>
              <a:t>-</a:t>
            </a:r>
            <a:r>
              <a:rPr dirty="0" sz="1400" spc="10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and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-11904" sz="2100" spc="517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-5">
                <a:latin typeface="Times New Roman"/>
                <a:cs typeface="Times New Roman"/>
              </a:rPr>
              <a:t>Now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-11904" sz="2100" spc="37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-11904" sz="2100" spc="37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400" spc="-5">
                <a:latin typeface="Arial"/>
                <a:cs typeface="Arial"/>
              </a:rPr>
              <a:t>→</a:t>
            </a:r>
            <a:r>
              <a:rPr dirty="0" baseline="-11904" sz="2100" spc="-7">
                <a:latin typeface="Arial"/>
                <a:cs typeface="Arial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-11904" sz="2100" spc="37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-11904" sz="2100" spc="37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-5">
                <a:latin typeface="Arial"/>
                <a:cs typeface="Arial"/>
              </a:rPr>
              <a:t>→</a:t>
            </a:r>
            <a:r>
              <a:rPr dirty="0" baseline="-11904" sz="2100" spc="-7">
                <a:latin typeface="Arial"/>
                <a:cs typeface="Arial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-11904" sz="2100" spc="37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-11904" sz="2100" spc="37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This system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linear</a:t>
            </a:r>
            <a:endParaRPr sz="1400">
              <a:latin typeface="Times New Roman"/>
              <a:cs typeface="Times New Roman"/>
            </a:endParaRPr>
          </a:p>
          <a:p>
            <a:pPr marL="12700" marR="2239010">
              <a:lnSpc>
                <a:spcPct val="144300"/>
              </a:lnSpc>
              <a:spcBef>
                <a:spcPts val="35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12345" sz="1350" spc="-7">
                <a:latin typeface="Times New Roman"/>
                <a:cs typeface="Times New Roman"/>
              </a:rPr>
              <a:t>18</a:t>
            </a:r>
            <a:r>
              <a:rPr dirty="0" sz="1400" spc="-5">
                <a:latin typeface="Times New Roman"/>
                <a:cs typeface="Times New Roman"/>
              </a:rPr>
              <a:t>/ is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-11904" sz="2100" spc="37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15">
                <a:latin typeface="Cambria Math"/>
                <a:cs typeface="Cambria Math"/>
              </a:rPr>
              <a:t>-</a:t>
            </a:r>
            <a:r>
              <a:rPr dirty="0" sz="1400" spc="10">
                <a:latin typeface="Cambria Math"/>
                <a:cs typeface="Cambria Math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linear system.  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this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system: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-11904" sz="2100" spc="37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-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sz="1400" spc="5">
                <a:latin typeface="Times New Roman"/>
                <a:cs typeface="Times New Roman"/>
              </a:rPr>
              <a:t>,</a:t>
            </a:r>
            <a:r>
              <a:rPr dirty="0" baseline="-11904" sz="2100" spc="7">
                <a:latin typeface="Times New Roman"/>
                <a:cs typeface="Times New Roman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-11904" sz="2100" spc="37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15">
                <a:latin typeface="Cambria Math"/>
                <a:cs typeface="Cambria Math"/>
              </a:rPr>
              <a:t>-</a:t>
            </a:r>
            <a:r>
              <a:rPr dirty="0" sz="1400" spc="10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and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-11904" sz="2100" spc="45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15">
                <a:latin typeface="Cambria Math"/>
                <a:cs typeface="Cambria Math"/>
              </a:rPr>
              <a:t>-</a:t>
            </a:r>
            <a:r>
              <a:rPr dirty="0" sz="1400" spc="1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-5">
                <a:latin typeface="Times New Roman"/>
                <a:cs typeface="Times New Roman"/>
              </a:rPr>
              <a:t>Now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-11904" sz="2100" spc="37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-11904" sz="2100" spc="37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-5">
                <a:latin typeface="Arial"/>
                <a:cs typeface="Arial"/>
              </a:rPr>
              <a:t>→</a:t>
            </a:r>
            <a:r>
              <a:rPr dirty="0" baseline="-11904" sz="2100" spc="-7">
                <a:latin typeface="Arial"/>
                <a:cs typeface="Arial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-11904" sz="2100" spc="37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-11904" sz="2100" spc="37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-60">
                <a:latin typeface="Cambria Math"/>
                <a:cs typeface="Cambria Math"/>
              </a:rPr>
              <a:t> </a:t>
            </a:r>
            <a:r>
              <a:rPr dirty="0" baseline="1984" sz="2100" spc="15">
                <a:latin typeface="Cambria Math"/>
                <a:cs typeface="Cambria Math"/>
              </a:rPr>
              <a:t>-</a:t>
            </a:r>
            <a:r>
              <a:rPr dirty="0" sz="1400" spc="1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17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80136" y="539596"/>
            <a:ext cx="263144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5510" marR="5080" indent="-893444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Z-Transform  </a:t>
            </a:r>
            <a:r>
              <a:rPr dirty="0" sz="1400" i="1">
                <a:latin typeface="Lucida Calligraphy"/>
                <a:cs typeface="Lucida Calligraphy"/>
              </a:rPr>
              <a:t>Part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one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199744"/>
            <a:ext cx="5304790" cy="7744459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400" spc="-5">
                <a:latin typeface="Times New Roman"/>
                <a:cs typeface="Times New Roman"/>
              </a:rPr>
              <a:t>This is not equal to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-11904" sz="2100" spc="37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15">
                <a:latin typeface="Cambria Math"/>
                <a:cs typeface="Cambria Math"/>
              </a:rPr>
              <a:t>-</a:t>
            </a:r>
            <a:r>
              <a:rPr dirty="0" sz="1400" spc="10">
                <a:latin typeface="Cambria Math"/>
                <a:cs typeface="Cambria Math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or [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-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sz="1400" spc="5">
                <a:latin typeface="Times New Roman"/>
                <a:cs typeface="Times New Roman"/>
              </a:rPr>
              <a:t>+</a:t>
            </a:r>
            <a:r>
              <a:rPr dirty="0" baseline="-11904" sz="2100" spc="7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-</a:t>
            </a:r>
            <a:r>
              <a:rPr dirty="0" sz="1400" spc="15">
                <a:latin typeface="Cambria Math"/>
                <a:cs typeface="Cambria Math"/>
              </a:rPr>
              <a:t>)-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This system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non-linear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system.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40"/>
              </a:spcBef>
              <a:buAutoNum type="arabicPlain" startAt="5"/>
              <a:tabLst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Time-Invariant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System</a:t>
            </a:r>
            <a:endParaRPr sz="1400">
              <a:latin typeface="Times New Roman"/>
              <a:cs typeface="Times New Roman"/>
            </a:endParaRPr>
          </a:p>
          <a:p>
            <a:pPr marL="12700" marR="5080" indent="220345">
              <a:lnSpc>
                <a:spcPts val="2470"/>
              </a:lnSpc>
              <a:spcBef>
                <a:spcPts val="195"/>
              </a:spcBef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system is </a:t>
            </a:r>
            <a:r>
              <a:rPr dirty="0" sz="1400" spc="-5">
                <a:latin typeface="Times New Roman"/>
                <a:cs typeface="Times New Roman"/>
              </a:rPr>
              <a:t>called time-invariant </a:t>
            </a:r>
            <a:r>
              <a:rPr dirty="0" sz="1400">
                <a:latin typeface="Times New Roman"/>
                <a:cs typeface="Times New Roman"/>
              </a:rPr>
              <a:t>system if for </a:t>
            </a:r>
            <a:r>
              <a:rPr dirty="0" sz="1400" spc="-5">
                <a:latin typeface="Times New Roman"/>
                <a:cs typeface="Times New Roman"/>
              </a:rPr>
              <a:t>input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 </a:t>
            </a:r>
            <a:r>
              <a:rPr dirty="0" sz="1400">
                <a:latin typeface="Cambria Math"/>
                <a:cs typeface="Cambria Math"/>
              </a:rPr>
              <a:t>-</a:t>
            </a:r>
            <a:r>
              <a:rPr dirty="0" sz="1400">
                <a:latin typeface="Times New Roman"/>
                <a:cs typeface="Times New Roman"/>
              </a:rPr>
              <a:t>,there </a:t>
            </a:r>
            <a:r>
              <a:rPr dirty="0" sz="1400" spc="-5">
                <a:latin typeface="Times New Roman"/>
                <a:cs typeface="Times New Roman"/>
              </a:rPr>
              <a:t>is 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output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 </a:t>
            </a:r>
            <a:r>
              <a:rPr dirty="0" sz="1400" spc="5">
                <a:latin typeface="Cambria Math"/>
                <a:cs typeface="Cambria Math"/>
              </a:rPr>
              <a:t>-</a:t>
            </a:r>
            <a:r>
              <a:rPr dirty="0" sz="1400" spc="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10">
                <a:latin typeface="Times New Roman"/>
                <a:cs typeface="Times New Roman"/>
              </a:rPr>
              <a:t>when </a:t>
            </a:r>
            <a:r>
              <a:rPr dirty="0" sz="1400" spc="-5">
                <a:latin typeface="Times New Roman"/>
                <a:cs typeface="Times New Roman"/>
              </a:rPr>
              <a:t>the input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shifted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 or </a:t>
            </a:r>
            <a:r>
              <a:rPr dirty="0" sz="1400" spc="-5">
                <a:latin typeface="Times New Roman"/>
                <a:cs typeface="Times New Roman"/>
              </a:rPr>
              <a:t>for {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baseline="-11904" sz="2100" spc="352">
                <a:latin typeface="Cambria Math"/>
                <a:cs typeface="Cambria Math"/>
              </a:rPr>
              <a:t> </a:t>
            </a:r>
            <a:r>
              <a:rPr dirty="0" sz="1400" spc="-240">
                <a:latin typeface="Cambria Math"/>
                <a:cs typeface="Cambria Math"/>
              </a:rPr>
              <a:t>-+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output will be </a:t>
            </a:r>
            <a:r>
              <a:rPr dirty="0" sz="1400">
                <a:latin typeface="Times New Roman"/>
                <a:cs typeface="Times New Roman"/>
              </a:rPr>
              <a:t>shifted by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 or </a:t>
            </a:r>
            <a:r>
              <a:rPr dirty="0" sz="1400" spc="-15">
                <a:latin typeface="Times New Roman"/>
                <a:cs typeface="Times New Roman"/>
              </a:rPr>
              <a:t>{</a:t>
            </a:r>
            <a:r>
              <a:rPr dirty="0" baseline="-11904" sz="2100" spc="-22">
                <a:latin typeface="Times New Roman"/>
                <a:cs typeface="Times New Roman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baseline="-11904" sz="2100" spc="577">
                <a:latin typeface="Cambria Math"/>
                <a:cs typeface="Cambria Math"/>
              </a:rPr>
              <a:t> </a:t>
            </a:r>
            <a:r>
              <a:rPr dirty="0" sz="1400" spc="-160">
                <a:latin typeface="Cambria Math"/>
                <a:cs typeface="Cambria Math"/>
              </a:rPr>
              <a:t>-+</a:t>
            </a:r>
            <a:r>
              <a:rPr dirty="0" sz="1400" spc="-16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45"/>
              </a:spcBef>
              <a:buAutoNum type="arabicPlain" startAt="6"/>
              <a:tabLst>
                <a:tab pos="469900" algn="l"/>
              </a:tabLst>
            </a:pPr>
            <a:r>
              <a:rPr dirty="0" sz="1400">
                <a:latin typeface="Times New Roman"/>
                <a:cs typeface="Times New Roman"/>
              </a:rPr>
              <a:t>Causal </a:t>
            </a:r>
            <a:r>
              <a:rPr dirty="0" sz="1400" spc="-5">
                <a:latin typeface="Times New Roman"/>
                <a:cs typeface="Times New Roman"/>
              </a:rPr>
              <a:t>System</a:t>
            </a:r>
            <a:endParaRPr sz="1400">
              <a:latin typeface="Times New Roman"/>
              <a:cs typeface="Times New Roman"/>
            </a:endParaRPr>
          </a:p>
          <a:p>
            <a:pPr marL="12700" marR="9525" indent="132080">
              <a:lnSpc>
                <a:spcPct val="143600"/>
              </a:lnSpc>
              <a:spcBef>
                <a:spcPts val="15"/>
              </a:spcBef>
            </a:pPr>
            <a:r>
              <a:rPr dirty="0" sz="1400">
                <a:latin typeface="Times New Roman"/>
                <a:cs typeface="Times New Roman"/>
              </a:rPr>
              <a:t>A system is </a:t>
            </a:r>
            <a:r>
              <a:rPr dirty="0" sz="1400" spc="-5">
                <a:latin typeface="Times New Roman"/>
                <a:cs typeface="Times New Roman"/>
              </a:rPr>
              <a:t>causal </a:t>
            </a:r>
            <a:r>
              <a:rPr dirty="0" sz="1400">
                <a:latin typeface="Times New Roman"/>
                <a:cs typeface="Times New Roman"/>
              </a:rPr>
              <a:t>if the </a:t>
            </a:r>
            <a:r>
              <a:rPr dirty="0" sz="1400" spc="-5">
                <a:latin typeface="Times New Roman"/>
                <a:cs typeface="Times New Roman"/>
              </a:rPr>
              <a:t>output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10">
                <a:latin typeface="Times New Roman"/>
                <a:cs typeface="Times New Roman"/>
              </a:rPr>
              <a:t>anytime </a:t>
            </a:r>
            <a:r>
              <a:rPr dirty="0" sz="1400">
                <a:latin typeface="Times New Roman"/>
                <a:cs typeface="Times New Roman"/>
              </a:rPr>
              <a:t>depends </a:t>
            </a:r>
            <a:r>
              <a:rPr dirty="0" sz="1400" spc="-5">
                <a:latin typeface="Times New Roman"/>
                <a:cs typeface="Times New Roman"/>
              </a:rPr>
              <a:t>only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5">
                <a:latin typeface="Times New Roman"/>
                <a:cs typeface="Times New Roman"/>
              </a:rPr>
              <a:t>values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5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input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present time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in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past.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dirty="0" sz="1450" spc="-25" i="1">
                <a:latin typeface="Cambria Math"/>
                <a:cs typeface="Cambria Math"/>
              </a:rPr>
              <a:t>y[n] </a:t>
            </a:r>
            <a:r>
              <a:rPr dirty="0" sz="1450" spc="-35" i="1">
                <a:latin typeface="Cambria Math"/>
                <a:cs typeface="Cambria Math"/>
              </a:rPr>
              <a:t>= </a:t>
            </a:r>
            <a:r>
              <a:rPr dirty="0" sz="1450" spc="-25" i="1">
                <a:latin typeface="Cambria Math"/>
                <a:cs typeface="Cambria Math"/>
              </a:rPr>
              <a:t>f(x[n], x[n </a:t>
            </a:r>
            <a:r>
              <a:rPr dirty="0" sz="1450" spc="-170" i="1">
                <a:latin typeface="Courier New"/>
                <a:cs typeface="Courier New"/>
              </a:rPr>
              <a:t>−</a:t>
            </a:r>
            <a:r>
              <a:rPr dirty="0" sz="1450" spc="-525" i="1">
                <a:latin typeface="Courier New"/>
                <a:cs typeface="Courier New"/>
              </a:rPr>
              <a:t> </a:t>
            </a:r>
            <a:r>
              <a:rPr dirty="0" sz="1450" spc="-25" i="1">
                <a:latin typeface="Cambria Math"/>
                <a:cs typeface="Cambria Math"/>
              </a:rPr>
              <a:t>1], </a:t>
            </a:r>
            <a:r>
              <a:rPr dirty="0" sz="1450" spc="-20" i="1">
                <a:latin typeface="Cambria Math"/>
                <a:cs typeface="Cambria Math"/>
              </a:rPr>
              <a:t>...)</a:t>
            </a:r>
            <a:endParaRPr sz="14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dirty="0" sz="1400" spc="-5">
                <a:latin typeface="Times New Roman"/>
                <a:cs typeface="Times New Roman"/>
              </a:rPr>
              <a:t>All memoryless </a:t>
            </a:r>
            <a:r>
              <a:rPr dirty="0" sz="1400" spc="-10">
                <a:latin typeface="Times New Roman"/>
                <a:cs typeface="Times New Roman"/>
              </a:rPr>
              <a:t>systems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causal.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Otherwise,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system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output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depends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future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input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values,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such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  <a:p>
            <a:pPr marL="12700" marR="8890">
              <a:lnSpc>
                <a:spcPct val="144300"/>
              </a:lnSpc>
              <a:spcBef>
                <a:spcPts val="35"/>
              </a:spcBef>
            </a:pP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the </a:t>
            </a:r>
            <a:r>
              <a:rPr dirty="0" sz="1400" spc="-5">
                <a:latin typeface="Times New Roman"/>
                <a:cs typeface="Times New Roman"/>
              </a:rPr>
              <a:t>system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noncausal. The noncausul  system </a:t>
            </a:r>
            <a:r>
              <a:rPr dirty="0" sz="1400">
                <a:latin typeface="Times New Roman"/>
                <a:cs typeface="Times New Roman"/>
              </a:rPr>
              <a:t>cannot be </a:t>
            </a:r>
            <a:r>
              <a:rPr dirty="0" sz="1400" spc="-5">
                <a:latin typeface="Times New Roman"/>
                <a:cs typeface="Times New Roman"/>
              </a:rPr>
              <a:t>realized in real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time.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12345" sz="1350" spc="-7">
                <a:latin typeface="Times New Roman"/>
                <a:cs typeface="Times New Roman"/>
              </a:rPr>
              <a:t>19</a:t>
            </a:r>
            <a:r>
              <a:rPr dirty="0" sz="1400" spc="-5">
                <a:latin typeface="Times New Roman"/>
                <a:cs typeface="Times New Roman"/>
              </a:rPr>
              <a:t>/ is the following system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casual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not </a:t>
            </a:r>
            <a:r>
              <a:rPr dirty="0" sz="1400" spc="-10">
                <a:latin typeface="Times New Roman"/>
                <a:cs typeface="Times New Roman"/>
              </a:rPr>
              <a:t>and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why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 marR="12065" indent="88265">
              <a:lnSpc>
                <a:spcPts val="2420"/>
              </a:lnSpc>
              <a:spcBef>
                <a:spcPts val="185"/>
              </a:spcBef>
            </a:pPr>
            <a:r>
              <a:rPr dirty="0" sz="1400" spc="-5">
                <a:latin typeface="Times New Roman"/>
                <a:cs typeface="Times New Roman"/>
              </a:rPr>
              <a:t>Sol: this system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casual system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system depends on the present and  past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values.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530"/>
              </a:spcBef>
              <a:buAutoNum type="arabicPlain" startAt="7"/>
              <a:tabLst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Stable and Unstable Systems</a:t>
            </a:r>
            <a:endParaRPr sz="1400">
              <a:latin typeface="Times New Roman"/>
              <a:cs typeface="Times New Roman"/>
            </a:endParaRPr>
          </a:p>
          <a:p>
            <a:pPr marL="12700" marR="7620" indent="176530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several definitions for </a:t>
            </a:r>
            <a:r>
              <a:rPr dirty="0" sz="1400" spc="-10">
                <a:latin typeface="Times New Roman"/>
                <a:cs typeface="Times New Roman"/>
              </a:rPr>
              <a:t>stability. </a:t>
            </a:r>
            <a:r>
              <a:rPr dirty="0" sz="1400" spc="-5">
                <a:latin typeface="Times New Roman"/>
                <a:cs typeface="Times New Roman"/>
              </a:rPr>
              <a:t>Here we will consider  bounded input bonded output </a:t>
            </a:r>
            <a:r>
              <a:rPr dirty="0" sz="1400">
                <a:latin typeface="Times New Roman"/>
                <a:cs typeface="Times New Roman"/>
              </a:rPr>
              <a:t>(BIBO) </a:t>
            </a:r>
            <a:r>
              <a:rPr dirty="0" sz="1400" spc="-5">
                <a:latin typeface="Times New Roman"/>
                <a:cs typeface="Times New Roman"/>
              </a:rPr>
              <a:t>stability. </a:t>
            </a:r>
            <a:r>
              <a:rPr dirty="0" sz="1400">
                <a:latin typeface="Times New Roman"/>
                <a:cs typeface="Times New Roman"/>
              </a:rPr>
              <a:t>A system is </a:t>
            </a:r>
            <a:r>
              <a:rPr dirty="0" sz="1400" spc="-5">
                <a:latin typeface="Times New Roman"/>
                <a:cs typeface="Times New Roman"/>
              </a:rPr>
              <a:t>said to</a:t>
            </a:r>
            <a:r>
              <a:rPr dirty="0" sz="1400" spc="-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</a:t>
            </a:r>
            <a:endParaRPr sz="1400">
              <a:latin typeface="Times New Roman"/>
              <a:cs typeface="Times New Roman"/>
            </a:endParaRPr>
          </a:p>
          <a:p>
            <a:pPr marL="12700" marR="10160">
              <a:lnSpc>
                <a:spcPts val="2450"/>
              </a:lnSpc>
              <a:spcBef>
                <a:spcPts val="185"/>
              </a:spcBef>
            </a:pPr>
            <a:r>
              <a:rPr dirty="0" sz="1400">
                <a:latin typeface="Times New Roman"/>
                <a:cs typeface="Times New Roman"/>
              </a:rPr>
              <a:t>BIBO </a:t>
            </a:r>
            <a:r>
              <a:rPr dirty="0" sz="1400" spc="-5">
                <a:latin typeface="Times New Roman"/>
                <a:cs typeface="Times New Roman"/>
              </a:rPr>
              <a:t>stable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every bounded input produces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bounded output.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say 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signal </a:t>
            </a:r>
            <a:r>
              <a:rPr dirty="0" sz="1400" spc="-60">
                <a:latin typeface="Cambria Math"/>
                <a:cs typeface="Cambria Math"/>
              </a:rPr>
              <a:t>* </a:t>
            </a:r>
            <a:r>
              <a:rPr dirty="0" sz="1400" spc="200">
                <a:latin typeface="Cambria Math"/>
                <a:cs typeface="Cambria Math"/>
              </a:rPr>
              <a:t>, </a:t>
            </a:r>
            <a:r>
              <a:rPr dirty="0" sz="1400" spc="-240">
                <a:latin typeface="Cambria Math"/>
                <a:cs typeface="Cambria Math"/>
              </a:rPr>
              <a:t>-+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bounded</a:t>
            </a:r>
            <a:r>
              <a:rPr dirty="0" sz="1400" spc="-18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Arial"/>
                <a:cs typeface="Arial"/>
              </a:rPr>
              <a:t>if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baseline="2314" sz="1800">
                <a:latin typeface="Cambria Math"/>
                <a:cs typeface="Cambria Math"/>
              </a:rPr>
              <a:t>|</a:t>
            </a:r>
            <a:r>
              <a:rPr dirty="0" sz="1200">
                <a:latin typeface="Cambria Math"/>
                <a:cs typeface="Cambria Math"/>
              </a:rPr>
              <a:t> </a:t>
            </a:r>
            <a:r>
              <a:rPr dirty="0" sz="1200" spc="165">
                <a:latin typeface="Cambria Math"/>
                <a:cs typeface="Cambria Math"/>
              </a:rPr>
              <a:t>, </a:t>
            </a:r>
            <a:r>
              <a:rPr dirty="0" sz="1200" spc="5">
                <a:latin typeface="Cambria Math"/>
                <a:cs typeface="Cambria Math"/>
              </a:rPr>
              <a:t>-</a:t>
            </a:r>
            <a:r>
              <a:rPr dirty="0" baseline="2314" sz="1800" spc="7">
                <a:latin typeface="Cambria Math"/>
                <a:cs typeface="Cambria Math"/>
              </a:rPr>
              <a:t>| </a:t>
            </a:r>
            <a:r>
              <a:rPr dirty="0" sz="1200" spc="-5" i="1">
                <a:latin typeface="Times New Roman"/>
                <a:cs typeface="Times New Roman"/>
              </a:rPr>
              <a:t>&lt;M </a:t>
            </a:r>
            <a:r>
              <a:rPr dirty="0" sz="1200" i="1">
                <a:latin typeface="Times New Roman"/>
                <a:cs typeface="Times New Roman"/>
              </a:rPr>
              <a:t>&lt; </a:t>
            </a:r>
            <a:r>
              <a:rPr dirty="0" sz="1200">
                <a:latin typeface="Arial"/>
                <a:cs typeface="Arial"/>
              </a:rPr>
              <a:t>for </a:t>
            </a:r>
            <a:r>
              <a:rPr dirty="0" sz="1200" spc="-5">
                <a:latin typeface="Arial"/>
                <a:cs typeface="Arial"/>
              </a:rPr>
              <a:t>all</a:t>
            </a:r>
            <a:r>
              <a:rPr dirty="0" sz="1200" spc="-145">
                <a:latin typeface="Arial"/>
                <a:cs typeface="Arial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400" spc="-5">
                <a:latin typeface="Times New Roman"/>
                <a:cs typeface="Times New Roman"/>
              </a:rPr>
              <a:t>The moving average system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9057893"/>
            <a:ext cx="539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65122" y="9004553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32533" y="9199626"/>
            <a:ext cx="36258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55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745233" y="9198609"/>
            <a:ext cx="338455" cy="0"/>
          </a:xfrm>
          <a:custGeom>
            <a:avLst/>
            <a:gdLst/>
            <a:ahLst/>
            <a:cxnLst/>
            <a:rect l="l" t="t" r="r" b="b"/>
            <a:pathLst>
              <a:path w="338455" h="0">
                <a:moveTo>
                  <a:pt x="0" y="0"/>
                </a:moveTo>
                <a:lnTo>
                  <a:pt x="3383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099817" y="8990838"/>
            <a:ext cx="2482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9841" sz="2100">
                <a:latin typeface="Cambria Math"/>
                <a:cs typeface="Cambria Math"/>
              </a:rPr>
              <a:t>∑</a:t>
            </a:r>
            <a:r>
              <a:rPr dirty="0" sz="1000" spc="5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26691" y="9149333"/>
            <a:ext cx="3892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5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24454" y="9048250"/>
            <a:ext cx="3806825" cy="251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15">
                <a:latin typeface="Cambria Math"/>
                <a:cs typeface="Cambria Math"/>
              </a:rPr>
              <a:t>-</a:t>
            </a:r>
            <a:r>
              <a:rPr dirty="0" sz="1400" spc="10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stable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50" spc="-25" i="1">
                <a:latin typeface="Cambria Math"/>
                <a:cs typeface="Cambria Math"/>
              </a:rPr>
              <a:t>y[n]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sum of </a:t>
            </a:r>
            <a:r>
              <a:rPr dirty="0" sz="1400" spc="-5">
                <a:latin typeface="Times New Roman"/>
                <a:cs typeface="Times New Roman"/>
              </a:rPr>
              <a:t>finite numbers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9415983"/>
            <a:ext cx="37744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so it is </a:t>
            </a:r>
            <a:r>
              <a:rPr dirty="0" sz="1400" spc="-5">
                <a:latin typeface="Times New Roman"/>
                <a:cs typeface="Times New Roman"/>
              </a:rPr>
              <a:t>bounded. The accumulator system </a:t>
            </a:r>
            <a:r>
              <a:rPr dirty="0" sz="1400">
                <a:latin typeface="Times New Roman"/>
                <a:cs typeface="Times New Roman"/>
              </a:rPr>
              <a:t>defined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641216" y="9799649"/>
            <a:ext cx="2971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</a:t>
            </a:r>
            <a:r>
              <a:rPr dirty="0" sz="2000">
                <a:latin typeface="Calibri"/>
                <a:cs typeface="Calibri"/>
              </a:rPr>
              <a:t>8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80136" y="539596"/>
            <a:ext cx="263144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5510" marR="5080" indent="-893444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Z-Transform  </a:t>
            </a:r>
            <a:r>
              <a:rPr dirty="0" sz="1400" i="1">
                <a:latin typeface="Lucida Calligraphy"/>
                <a:cs typeface="Lucida Calligraphy"/>
              </a:rPr>
              <a:t>Part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one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19401" y="1395729"/>
            <a:ext cx="4076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0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 </a:t>
            </a: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301241"/>
            <a:ext cx="23996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14425" algn="l"/>
              </a:tabLst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    </a:t>
            </a:r>
            <a:r>
              <a:rPr dirty="0" sz="1400" spc="18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∑</a:t>
            </a:r>
            <a:r>
              <a:rPr dirty="0" baseline="21825" sz="2100">
                <a:latin typeface="Cambria Math"/>
                <a:cs typeface="Cambria Math"/>
              </a:rPr>
              <a:t>	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 </a:t>
            </a:r>
            <a:r>
              <a:rPr dirty="0" sz="1400">
                <a:latin typeface="Times New Roman"/>
                <a:cs typeface="Times New Roman"/>
              </a:rPr>
              <a:t>. Is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unstable.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1506471"/>
            <a:ext cx="5304790" cy="1613535"/>
          </a:xfrm>
          <a:prstGeom prst="rect">
            <a:avLst/>
          </a:prstGeom>
        </p:spPr>
        <p:txBody>
          <a:bodyPr wrap="square" lIns="0" tIns="11366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take </a:t>
            </a:r>
            <a:r>
              <a:rPr dirty="0" sz="1450" spc="-25" i="1">
                <a:latin typeface="Cambria Math"/>
                <a:cs typeface="Cambria Math"/>
              </a:rPr>
              <a:t>{x[n]} </a:t>
            </a:r>
            <a:r>
              <a:rPr dirty="0" sz="1450" spc="-35" i="1">
                <a:latin typeface="Cambria Math"/>
                <a:cs typeface="Cambria Math"/>
              </a:rPr>
              <a:t>= </a:t>
            </a:r>
            <a:r>
              <a:rPr dirty="0" sz="1450" spc="-25" i="1">
                <a:latin typeface="Cambria Math"/>
                <a:cs typeface="Cambria Math"/>
              </a:rPr>
              <a:t>{u[n]}</a:t>
            </a:r>
            <a:r>
              <a:rPr dirty="0" sz="1400" spc="-25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the unit step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600"/>
              </a:lnSpc>
              <a:spcBef>
                <a:spcPts val="175"/>
              </a:spcBef>
            </a:pPr>
            <a:r>
              <a:rPr dirty="0" sz="1450" spc="-25" i="1">
                <a:latin typeface="Cambria Math"/>
                <a:cs typeface="Cambria Math"/>
              </a:rPr>
              <a:t>y[0] </a:t>
            </a:r>
            <a:r>
              <a:rPr dirty="0" sz="1450" spc="-35" i="1">
                <a:latin typeface="Cambria Math"/>
                <a:cs typeface="Cambria Math"/>
              </a:rPr>
              <a:t>= </a:t>
            </a:r>
            <a:r>
              <a:rPr dirty="0" sz="1450" spc="-20" i="1">
                <a:latin typeface="Cambria Math"/>
                <a:cs typeface="Cambria Math"/>
              </a:rPr>
              <a:t>1, </a:t>
            </a:r>
            <a:r>
              <a:rPr dirty="0" sz="1450" spc="-25" i="1">
                <a:latin typeface="Cambria Math"/>
                <a:cs typeface="Cambria Math"/>
              </a:rPr>
              <a:t>y[1] </a:t>
            </a:r>
            <a:r>
              <a:rPr dirty="0" sz="1450" spc="-35" i="1">
                <a:latin typeface="Cambria Math"/>
                <a:cs typeface="Cambria Math"/>
              </a:rPr>
              <a:t>= </a:t>
            </a:r>
            <a:r>
              <a:rPr dirty="0" sz="1400" spc="-10">
                <a:latin typeface="Times New Roman"/>
                <a:cs typeface="Times New Roman"/>
              </a:rPr>
              <a:t>2</a:t>
            </a:r>
            <a:r>
              <a:rPr dirty="0" sz="1450" spc="-10" i="1">
                <a:latin typeface="Cambria Math"/>
                <a:cs typeface="Cambria Math"/>
              </a:rPr>
              <a:t>, </a:t>
            </a:r>
            <a:r>
              <a:rPr dirty="0" sz="1450" spc="-25" i="1">
                <a:latin typeface="Cambria Math"/>
                <a:cs typeface="Cambria Math"/>
              </a:rPr>
              <a:t>y[2] </a:t>
            </a:r>
            <a:r>
              <a:rPr dirty="0" sz="1450" spc="-35" i="1">
                <a:latin typeface="Cambria Math"/>
                <a:cs typeface="Cambria Math"/>
              </a:rPr>
              <a:t>= </a:t>
            </a:r>
            <a:r>
              <a:rPr dirty="0" sz="1450" spc="-10" i="1">
                <a:latin typeface="Cambria Math"/>
                <a:cs typeface="Cambria Math"/>
              </a:rPr>
              <a:t>3</a:t>
            </a:r>
            <a:r>
              <a:rPr dirty="0" sz="1400" spc="-1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are </a:t>
            </a:r>
            <a:r>
              <a:rPr dirty="0" sz="1450" spc="-25" i="1">
                <a:latin typeface="Cambria Math"/>
                <a:cs typeface="Cambria Math"/>
              </a:rPr>
              <a:t>y[n] </a:t>
            </a:r>
            <a:r>
              <a:rPr dirty="0" sz="1450" spc="-35" i="1">
                <a:latin typeface="Cambria Math"/>
                <a:cs typeface="Cambria Math"/>
              </a:rPr>
              <a:t>= </a:t>
            </a:r>
            <a:r>
              <a:rPr dirty="0" sz="1450" spc="-30" i="1">
                <a:latin typeface="Cambria Math"/>
                <a:cs typeface="Cambria Math"/>
              </a:rPr>
              <a:t>n </a:t>
            </a:r>
            <a:r>
              <a:rPr dirty="0" sz="1450" spc="-35" i="1">
                <a:latin typeface="Cambria Math"/>
                <a:cs typeface="Cambria Math"/>
              </a:rPr>
              <a:t>+ </a:t>
            </a:r>
            <a:r>
              <a:rPr dirty="0" sz="1450" spc="-20" i="1">
                <a:latin typeface="Cambria Math"/>
                <a:cs typeface="Cambria Math"/>
              </a:rPr>
              <a:t>1, </a:t>
            </a:r>
            <a:r>
              <a:rPr dirty="0" sz="1450" spc="-30" i="1">
                <a:latin typeface="Cambria Math"/>
                <a:cs typeface="Cambria Math"/>
              </a:rPr>
              <a:t>n </a:t>
            </a:r>
            <a:r>
              <a:rPr dirty="0" sz="1450" spc="-170" i="1">
                <a:latin typeface="Courier New"/>
                <a:cs typeface="Courier New"/>
              </a:rPr>
              <a:t>≥ </a:t>
            </a:r>
            <a:r>
              <a:rPr dirty="0" sz="1450" spc="-30" i="1">
                <a:latin typeface="Cambria Math"/>
                <a:cs typeface="Cambria Math"/>
              </a:rPr>
              <a:t>0 </a:t>
            </a:r>
            <a:r>
              <a:rPr dirty="0" sz="1400" spc="-5">
                <a:latin typeface="Times New Roman"/>
                <a:cs typeface="Times New Roman"/>
              </a:rPr>
              <a:t>so </a:t>
            </a:r>
            <a:r>
              <a:rPr dirty="0" sz="1450" spc="-30" i="1">
                <a:latin typeface="Cambria Math"/>
                <a:cs typeface="Cambria Math"/>
              </a:rPr>
              <a:t>y[n] </a:t>
            </a:r>
            <a:r>
              <a:rPr dirty="0" sz="1400" spc="-10">
                <a:latin typeface="Times New Roman"/>
                <a:cs typeface="Times New Roman"/>
              </a:rPr>
              <a:t>grows  </a:t>
            </a:r>
            <a:r>
              <a:rPr dirty="0" sz="1400" spc="-5">
                <a:latin typeface="Times New Roman"/>
                <a:cs typeface="Times New Roman"/>
              </a:rPr>
              <a:t>without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bound.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520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System</a:t>
            </a:r>
            <a:r>
              <a:rPr dirty="0" u="heavy" sz="1400" spc="-2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Function</a:t>
            </a:r>
            <a:endParaRPr sz="1400">
              <a:latin typeface="Times New Roman"/>
              <a:cs typeface="Times New Roman"/>
            </a:endParaRPr>
          </a:p>
          <a:p>
            <a:pPr marL="233045">
              <a:lnSpc>
                <a:spcPct val="100000"/>
              </a:lnSpc>
              <a:spcBef>
                <a:spcPts val="710"/>
              </a:spcBef>
            </a:pPr>
            <a:r>
              <a:rPr dirty="0" sz="1400">
                <a:latin typeface="Times New Roman"/>
                <a:cs typeface="Times New Roman"/>
              </a:rPr>
              <a:t>Similar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case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continuous-time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LTI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system,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with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938648" y="3385057"/>
            <a:ext cx="266065" cy="0"/>
          </a:xfrm>
          <a:custGeom>
            <a:avLst/>
            <a:gdLst/>
            <a:ahLst/>
            <a:cxnLst/>
            <a:rect l="l" t="t" r="r" b="b"/>
            <a:pathLst>
              <a:path w="266064" h="0">
                <a:moveTo>
                  <a:pt x="0" y="0"/>
                </a:moveTo>
                <a:lnTo>
                  <a:pt x="2654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29080" y="3244342"/>
            <a:ext cx="53041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unilateral z-transform,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system function </a:t>
            </a:r>
            <a:r>
              <a:rPr dirty="0" sz="1400" spc="5">
                <a:latin typeface="Cambria Math"/>
                <a:cs typeface="Cambria Math"/>
              </a:rPr>
              <a:t>( </a:t>
            </a:r>
            <a:r>
              <a:rPr dirty="0" sz="1400">
                <a:latin typeface="Cambria Math"/>
                <a:cs typeface="Cambria Math"/>
              </a:rPr>
              <a:t>)</a:t>
            </a:r>
            <a:r>
              <a:rPr dirty="0" baseline="33730" sz="2100">
                <a:latin typeface="Cambria Math"/>
                <a:cs typeface="Cambria Math"/>
              </a:rPr>
              <a:t> </a:t>
            </a:r>
            <a:r>
              <a:rPr dirty="0" baseline="47222" sz="1500" spc="-22">
                <a:latin typeface="Cambria Math"/>
                <a:cs typeface="Cambria Math"/>
              </a:rPr>
              <a:t>( </a:t>
            </a:r>
            <a:r>
              <a:rPr dirty="0" baseline="47222" sz="1500" spc="-7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defined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under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3321584"/>
            <a:ext cx="5301615" cy="85471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3809365">
              <a:lnSpc>
                <a:spcPct val="100000"/>
              </a:lnSpc>
              <a:spcBef>
                <a:spcPts val="600"/>
              </a:spcBef>
            </a:pPr>
            <a:r>
              <a:rPr dirty="0" sz="1000" spc="484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(</a:t>
            </a:r>
            <a:r>
              <a:rPr dirty="0" sz="1000" spc="105">
                <a:latin typeface="Cambria Math"/>
                <a:cs typeface="Cambria Math"/>
              </a:rPr>
              <a:t> </a:t>
            </a:r>
            <a:r>
              <a:rPr dirty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  <a:p>
            <a:pPr marL="12700" marR="5080">
              <a:lnSpc>
                <a:spcPts val="2420"/>
              </a:lnSpc>
              <a:spcBef>
                <a:spcPts val="185"/>
              </a:spcBef>
            </a:pP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condition that the system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relaxed, that is, all initial conditions are  </a:t>
            </a:r>
            <a:r>
              <a:rPr dirty="0" sz="1400">
                <a:latin typeface="Times New Roman"/>
                <a:cs typeface="Times New Roman"/>
              </a:rPr>
              <a:t>zero.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641216" y="9799649"/>
            <a:ext cx="2971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</a:t>
            </a:r>
            <a:r>
              <a:rPr dirty="0" sz="2000">
                <a:latin typeface="Calibri"/>
                <a:cs typeface="Calibri"/>
              </a:rPr>
              <a:t>9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80136" y="539596"/>
            <a:ext cx="263144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5510" marR="5080" indent="-893444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Z-Transform  </a:t>
            </a:r>
            <a:r>
              <a:rPr dirty="0" sz="1400" i="1">
                <a:latin typeface="Lucida Calligraphy"/>
                <a:cs typeface="Lucida Calligraphy"/>
              </a:rPr>
              <a:t>Part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one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196694"/>
            <a:ext cx="5306060" cy="78422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265" marR="5080">
              <a:lnSpc>
                <a:spcPct val="1457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converges for some value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i="1">
                <a:latin typeface="Times New Roman"/>
                <a:cs typeface="Times New Roman"/>
              </a:rPr>
              <a:t>z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5">
                <a:latin typeface="Times New Roman"/>
                <a:cs typeface="Times New Roman"/>
              </a:rPr>
              <a:t>RoC </a:t>
            </a:r>
            <a:r>
              <a:rPr dirty="0" sz="1400" spc="-5">
                <a:latin typeface="Times New Roman"/>
                <a:cs typeface="Times New Roman"/>
              </a:rPr>
              <a:t>is the entire z-plane  except possibly </a:t>
            </a:r>
            <a:r>
              <a:rPr dirty="0" sz="1400" i="1">
                <a:latin typeface="Times New Roman"/>
                <a:cs typeface="Times New Roman"/>
              </a:rPr>
              <a:t>z = 0 or z</a:t>
            </a:r>
            <a:r>
              <a:rPr dirty="0" sz="1400" spc="-15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=</a:t>
            </a:r>
            <a:r>
              <a:rPr dirty="0" sz="1400" spc="-15" i="1">
                <a:latin typeface="Times New Roman"/>
                <a:cs typeface="Times New Roman"/>
              </a:rPr>
              <a:t> </a:t>
            </a:r>
            <a:r>
              <a:rPr dirty="0" sz="1400" spc="645" i="1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469265" indent="-228600">
              <a:lnSpc>
                <a:spcPct val="100000"/>
              </a:lnSpc>
              <a:spcBef>
                <a:spcPts val="825"/>
              </a:spcBef>
              <a:buAutoNum type="arabicPlain" startAt="3"/>
              <a:tabLst>
                <a:tab pos="469900" algn="l"/>
              </a:tabLst>
            </a:pPr>
            <a:r>
              <a:rPr dirty="0" baseline="3968" sz="2100">
                <a:latin typeface="Times New Roman"/>
                <a:cs typeface="Times New Roman"/>
              </a:rPr>
              <a:t>If</a:t>
            </a:r>
            <a:r>
              <a:rPr dirty="0" baseline="3968" sz="2100" spc="157">
                <a:latin typeface="Times New Roman"/>
                <a:cs typeface="Times New Roman"/>
              </a:rPr>
              <a:t> </a:t>
            </a:r>
            <a:r>
              <a:rPr dirty="0" baseline="3831" sz="2175" spc="-37" i="1">
                <a:latin typeface="Cambria Math"/>
                <a:cs typeface="Cambria Math"/>
              </a:rPr>
              <a:t>x[n]</a:t>
            </a:r>
            <a:r>
              <a:rPr dirty="0" baseline="3831" sz="2175" spc="127" i="1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is</a:t>
            </a:r>
            <a:r>
              <a:rPr dirty="0" baseline="3968" sz="2100" spc="157">
                <a:latin typeface="Times New Roman"/>
                <a:cs typeface="Times New Roman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a</a:t>
            </a:r>
            <a:r>
              <a:rPr dirty="0" baseline="3968" sz="2100" spc="157">
                <a:latin typeface="Times New Roman"/>
                <a:cs typeface="Times New Roman"/>
              </a:rPr>
              <a:t> </a:t>
            </a:r>
            <a:r>
              <a:rPr dirty="0" baseline="3968" sz="2100" spc="-7">
                <a:latin typeface="Times New Roman"/>
                <a:cs typeface="Times New Roman"/>
              </a:rPr>
              <a:t>right-sided</a:t>
            </a:r>
            <a:r>
              <a:rPr dirty="0" baseline="3968" sz="2100" spc="157">
                <a:latin typeface="Times New Roman"/>
                <a:cs typeface="Times New Roman"/>
              </a:rPr>
              <a:t> </a:t>
            </a:r>
            <a:r>
              <a:rPr dirty="0" baseline="3968" sz="2100" spc="-7">
                <a:latin typeface="Times New Roman"/>
                <a:cs typeface="Times New Roman"/>
              </a:rPr>
              <a:t>sequence</a:t>
            </a:r>
            <a:r>
              <a:rPr dirty="0" baseline="3968" sz="2100" spc="157">
                <a:latin typeface="Times New Roman"/>
                <a:cs typeface="Times New Roman"/>
              </a:rPr>
              <a:t> </a:t>
            </a:r>
            <a:r>
              <a:rPr dirty="0" baseline="3968" sz="2100" spc="-7">
                <a:latin typeface="Times New Roman"/>
                <a:cs typeface="Times New Roman"/>
              </a:rPr>
              <a:t>(that</a:t>
            </a:r>
            <a:r>
              <a:rPr dirty="0" baseline="3968" sz="2100" spc="157">
                <a:latin typeface="Times New Roman"/>
                <a:cs typeface="Times New Roman"/>
              </a:rPr>
              <a:t> </a:t>
            </a:r>
            <a:r>
              <a:rPr dirty="0" baseline="3968" sz="2100" spc="-7">
                <a:latin typeface="Times New Roman"/>
                <a:cs typeface="Times New Roman"/>
              </a:rPr>
              <a:t>is,</a:t>
            </a:r>
            <a:r>
              <a:rPr dirty="0" baseline="3968" sz="2100" spc="172">
                <a:latin typeface="Times New Roman"/>
                <a:cs typeface="Times New Roman"/>
              </a:rPr>
              <a:t> </a:t>
            </a:r>
            <a:r>
              <a:rPr dirty="0" baseline="3831" sz="2175" spc="-37" i="1">
                <a:latin typeface="Cambria Math"/>
                <a:cs typeface="Cambria Math"/>
              </a:rPr>
              <a:t>x</a:t>
            </a:r>
            <a:r>
              <a:rPr dirty="0" baseline="3831" sz="2175" spc="142" i="1">
                <a:latin typeface="Cambria Math"/>
                <a:cs typeface="Cambria Math"/>
              </a:rPr>
              <a:t> </a:t>
            </a:r>
            <a:r>
              <a:rPr dirty="0" baseline="3831" sz="2175" spc="-30" i="1">
                <a:latin typeface="Cambria Math"/>
                <a:cs typeface="Cambria Math"/>
              </a:rPr>
              <a:t>[</a:t>
            </a:r>
            <a:r>
              <a:rPr dirty="0" baseline="3831" sz="2175" spc="150" i="1">
                <a:latin typeface="Cambria Math"/>
                <a:cs typeface="Cambria Math"/>
              </a:rPr>
              <a:t> </a:t>
            </a:r>
            <a:r>
              <a:rPr dirty="0" baseline="3831" sz="2175" spc="-44" i="1">
                <a:latin typeface="Cambria Math"/>
                <a:cs typeface="Cambria Math"/>
              </a:rPr>
              <a:t>n</a:t>
            </a:r>
            <a:r>
              <a:rPr dirty="0" baseline="3831" sz="2175" spc="142" i="1">
                <a:latin typeface="Cambria Math"/>
                <a:cs typeface="Cambria Math"/>
              </a:rPr>
              <a:t> </a:t>
            </a:r>
            <a:r>
              <a:rPr dirty="0" baseline="3831" sz="2175" spc="-30" i="1">
                <a:latin typeface="Cambria Math"/>
                <a:cs typeface="Cambria Math"/>
              </a:rPr>
              <a:t>]</a:t>
            </a:r>
            <a:r>
              <a:rPr dirty="0" baseline="3831" sz="2175" spc="150" i="1">
                <a:latin typeface="Cambria Math"/>
                <a:cs typeface="Cambria Math"/>
              </a:rPr>
              <a:t> </a:t>
            </a:r>
            <a:r>
              <a:rPr dirty="0" baseline="3831" sz="2175" spc="-52" i="1">
                <a:latin typeface="Cambria Math"/>
                <a:cs typeface="Cambria Math"/>
              </a:rPr>
              <a:t>=</a:t>
            </a:r>
            <a:r>
              <a:rPr dirty="0" baseline="3831" sz="2175" spc="120" i="1">
                <a:latin typeface="Cambria Math"/>
                <a:cs typeface="Cambria Math"/>
              </a:rPr>
              <a:t> </a:t>
            </a:r>
            <a:r>
              <a:rPr dirty="0" baseline="3831" sz="2175" spc="-44" i="1">
                <a:latin typeface="Cambria Math"/>
                <a:cs typeface="Cambria Math"/>
              </a:rPr>
              <a:t>0</a:t>
            </a:r>
            <a:r>
              <a:rPr dirty="0" baseline="3831" sz="2175" spc="217" i="1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for</a:t>
            </a:r>
            <a:r>
              <a:rPr dirty="0" baseline="3968" sz="2100" spc="157">
                <a:latin typeface="Times New Roman"/>
                <a:cs typeface="Times New Roman"/>
              </a:rPr>
              <a:t> </a:t>
            </a:r>
            <a:r>
              <a:rPr dirty="0" baseline="3831" sz="2175" spc="-44" i="1">
                <a:latin typeface="Cambria Math"/>
                <a:cs typeface="Cambria Math"/>
              </a:rPr>
              <a:t>n</a:t>
            </a:r>
            <a:r>
              <a:rPr dirty="0" baseline="3831" sz="2175" spc="120" i="1">
                <a:latin typeface="Cambria Math"/>
                <a:cs typeface="Cambria Math"/>
              </a:rPr>
              <a:t> </a:t>
            </a:r>
            <a:r>
              <a:rPr dirty="0" baseline="3831" sz="2175" spc="-52" i="1">
                <a:latin typeface="Cambria Math"/>
                <a:cs typeface="Cambria Math"/>
              </a:rPr>
              <a:t>&lt;</a:t>
            </a:r>
            <a:r>
              <a:rPr dirty="0" baseline="3831" sz="2175" spc="135" i="1">
                <a:latin typeface="Cambria Math"/>
                <a:cs typeface="Cambria Math"/>
              </a:rPr>
              <a:t> </a:t>
            </a:r>
            <a:r>
              <a:rPr dirty="0" baseline="3831" sz="2175" spc="-52" i="1">
                <a:latin typeface="Cambria Math"/>
                <a:cs typeface="Cambria Math"/>
              </a:rPr>
              <a:t>N</a:t>
            </a:r>
            <a:r>
              <a:rPr dirty="0" sz="950" spc="-35" i="1">
                <a:latin typeface="Cambria Math"/>
                <a:cs typeface="Cambria Math"/>
              </a:rPr>
              <a:t>1</a:t>
            </a:r>
            <a:r>
              <a:rPr dirty="0" sz="950" spc="95" i="1">
                <a:latin typeface="Cambria Math"/>
                <a:cs typeface="Cambria Math"/>
              </a:rPr>
              <a:t> </a:t>
            </a:r>
            <a:r>
              <a:rPr dirty="0" baseline="3831" sz="2175" spc="-52" i="1">
                <a:latin typeface="Cambria Math"/>
                <a:cs typeface="Cambria Math"/>
              </a:rPr>
              <a:t>&lt;</a:t>
            </a:r>
            <a:endParaRPr baseline="3831" sz="2175">
              <a:latin typeface="Cambria Math"/>
              <a:cs typeface="Cambria Math"/>
            </a:endParaRPr>
          </a:p>
          <a:p>
            <a:pPr marL="469265" marR="7620">
              <a:lnSpc>
                <a:spcPts val="2420"/>
              </a:lnSpc>
              <a:spcBef>
                <a:spcPts val="135"/>
              </a:spcBef>
            </a:pPr>
            <a:r>
              <a:rPr dirty="0" sz="1400" spc="87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50" spc="-30" i="1">
                <a:latin typeface="Cambria Math"/>
                <a:cs typeface="Cambria Math"/>
              </a:rPr>
              <a:t>X(z) </a:t>
            </a:r>
            <a:r>
              <a:rPr dirty="0" sz="1400" spc="-5">
                <a:latin typeface="Times New Roman"/>
                <a:cs typeface="Times New Roman"/>
              </a:rPr>
              <a:t>converges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10">
                <a:latin typeface="Times New Roman"/>
                <a:cs typeface="Times New Roman"/>
              </a:rPr>
              <a:t>some </a:t>
            </a:r>
            <a:r>
              <a:rPr dirty="0" sz="1400" spc="-5">
                <a:latin typeface="Times New Roman"/>
                <a:cs typeface="Times New Roman"/>
              </a:rPr>
              <a:t>value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50" spc="-15" i="1">
                <a:latin typeface="Cambria Math"/>
                <a:cs typeface="Cambria Math"/>
              </a:rPr>
              <a:t>z</a:t>
            </a:r>
            <a:r>
              <a:rPr dirty="0" sz="1400" spc="-15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>
                <a:latin typeface="Times New Roman"/>
                <a:cs typeface="Times New Roman"/>
              </a:rPr>
              <a:t>the RoC is of </a:t>
            </a:r>
            <a:r>
              <a:rPr dirty="0" sz="1400" spc="-5">
                <a:latin typeface="Times New Roman"/>
                <a:cs typeface="Times New Roman"/>
              </a:rPr>
              <a:t>the  </a:t>
            </a:r>
            <a:r>
              <a:rPr dirty="0" sz="1400">
                <a:latin typeface="Times New Roman"/>
                <a:cs typeface="Times New Roman"/>
              </a:rPr>
              <a:t>form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605"/>
              </a:spcBef>
              <a:tabLst>
                <a:tab pos="1381125" algn="l"/>
              </a:tabLst>
            </a:pPr>
            <a:r>
              <a:rPr dirty="0" baseline="1984" sz="2100" spc="-7">
                <a:latin typeface="Cambria Math"/>
                <a:cs typeface="Cambria Math"/>
              </a:rPr>
              <a:t>|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5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|</a:t>
            </a:r>
            <a:r>
              <a:rPr dirty="0" baseline="-11904" sz="2100">
                <a:latin typeface="Cambria Math"/>
                <a:cs typeface="Cambria Math"/>
              </a:rPr>
              <a:t>	</a:t>
            </a:r>
            <a:r>
              <a:rPr dirty="0" baseline="1984" sz="2100" spc="-7">
                <a:latin typeface="Cambria Math"/>
                <a:cs typeface="Cambria Math"/>
              </a:rPr>
              <a:t>|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|</a:t>
            </a:r>
            <a:r>
              <a:rPr dirty="0" baseline="1984" sz="2100" spc="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baseline="-16666" sz="1500" spc="1064">
                <a:latin typeface="Cambria Math"/>
                <a:cs typeface="Cambria Math"/>
              </a:rPr>
              <a:t> </a:t>
            </a:r>
            <a:r>
              <a:rPr dirty="0" baseline="-16666" sz="1500" spc="577">
                <a:latin typeface="Cambria Math"/>
                <a:cs typeface="Cambria Math"/>
              </a:rPr>
              <a:t>  </a:t>
            </a:r>
            <a:endParaRPr baseline="-16666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dirty="0" sz="1400" spc="-5">
                <a:latin typeface="Times New Roman"/>
                <a:cs typeface="Times New Roman"/>
              </a:rPr>
              <a:t>Where</a:t>
            </a:r>
            <a:r>
              <a:rPr dirty="0" baseline="-11904" sz="2100" spc="17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equals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largest magnitude of any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poles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50" spc="-25" i="1">
                <a:latin typeface="Cambria Math"/>
                <a:cs typeface="Cambria Math"/>
              </a:rPr>
              <a:t>X(z).</a:t>
            </a:r>
            <a:endParaRPr sz="1450">
              <a:latin typeface="Cambria Math"/>
              <a:cs typeface="Cambria Math"/>
            </a:endParaRPr>
          </a:p>
          <a:p>
            <a:pPr algn="just" marL="12700" marR="6350">
              <a:lnSpc>
                <a:spcPct val="1414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Thus, the </a:t>
            </a:r>
            <a:r>
              <a:rPr dirty="0" sz="1400">
                <a:latin typeface="Times New Roman"/>
                <a:cs typeface="Times New Roman"/>
              </a:rPr>
              <a:t>RoC is </a:t>
            </a:r>
            <a:r>
              <a:rPr dirty="0" sz="1400" spc="-5">
                <a:latin typeface="Times New Roman"/>
                <a:cs typeface="Times New Roman"/>
              </a:rPr>
              <a:t>the exterior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circle </a:t>
            </a:r>
            <a:r>
              <a:rPr dirty="0" baseline="1984" sz="2100" spc="-7">
                <a:latin typeface="Cambria Math"/>
                <a:cs typeface="Cambria Math"/>
              </a:rPr>
              <a:t>|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1984" sz="2100" spc="-37">
                <a:latin typeface="Cambria Math"/>
                <a:cs typeface="Cambria Math"/>
              </a:rPr>
              <a:t>|</a:t>
            </a:r>
            <a:r>
              <a:rPr dirty="0" sz="1450" spc="-25" i="1">
                <a:latin typeface="Cambria Math"/>
                <a:cs typeface="Cambria Math"/>
              </a:rPr>
              <a:t>=</a:t>
            </a:r>
            <a:r>
              <a:rPr dirty="0" baseline="-11494" sz="2175" spc="-37" i="1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in </a:t>
            </a:r>
            <a:r>
              <a:rPr dirty="0" sz="1400" spc="-5">
                <a:latin typeface="Times New Roman"/>
                <a:cs typeface="Times New Roman"/>
              </a:rPr>
              <a:t>the z-plane </a:t>
            </a:r>
            <a:r>
              <a:rPr dirty="0" sz="1400" spc="-10">
                <a:latin typeface="Times New Roman"/>
                <a:cs typeface="Times New Roman"/>
              </a:rPr>
              <a:t>with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possible exception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50" spc="-25" i="1">
                <a:latin typeface="Cambria Math"/>
                <a:cs typeface="Cambria Math"/>
              </a:rPr>
              <a:t>z </a:t>
            </a:r>
            <a:r>
              <a:rPr dirty="0" sz="1450" spc="-35" i="1">
                <a:latin typeface="Cambria Math"/>
                <a:cs typeface="Cambria Math"/>
              </a:rPr>
              <a:t>=</a:t>
            </a:r>
            <a:r>
              <a:rPr dirty="0" sz="1450" spc="-5" i="1">
                <a:latin typeface="Cambria Math"/>
                <a:cs typeface="Cambria Math"/>
              </a:rPr>
              <a:t> </a:t>
            </a:r>
            <a:r>
              <a:rPr dirty="0" sz="1450" spc="-25" i="1">
                <a:latin typeface="Cambria Math"/>
                <a:cs typeface="Cambria Math"/>
              </a:rPr>
              <a:t>m</a:t>
            </a:r>
            <a:r>
              <a:rPr dirty="0" sz="1400" spc="-2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469265" marR="6350" indent="-228600">
              <a:lnSpc>
                <a:spcPct val="139400"/>
              </a:lnSpc>
              <a:spcBef>
                <a:spcPts val="130"/>
              </a:spcBef>
              <a:buAutoNum type="arabicPlain" startAt="4"/>
              <a:tabLst>
                <a:tab pos="469900" algn="l"/>
              </a:tabLst>
            </a:pPr>
            <a:r>
              <a:rPr dirty="0" baseline="3968" sz="2100">
                <a:latin typeface="Times New Roman"/>
                <a:cs typeface="Times New Roman"/>
              </a:rPr>
              <a:t>If </a:t>
            </a:r>
            <a:r>
              <a:rPr dirty="0" baseline="3831" sz="2175" spc="-37" i="1">
                <a:latin typeface="Cambria Math"/>
                <a:cs typeface="Cambria Math"/>
              </a:rPr>
              <a:t>x [n] </a:t>
            </a:r>
            <a:r>
              <a:rPr dirty="0" baseline="3968" sz="2100" spc="-7">
                <a:latin typeface="Times New Roman"/>
                <a:cs typeface="Times New Roman"/>
              </a:rPr>
              <a:t>is </a:t>
            </a:r>
            <a:r>
              <a:rPr dirty="0" baseline="3968" sz="2100">
                <a:latin typeface="Times New Roman"/>
                <a:cs typeface="Times New Roman"/>
              </a:rPr>
              <a:t>a </a:t>
            </a:r>
            <a:r>
              <a:rPr dirty="0" baseline="3968" sz="2100" spc="-7">
                <a:latin typeface="Times New Roman"/>
                <a:cs typeface="Times New Roman"/>
              </a:rPr>
              <a:t>left-sided sequence (that is, </a:t>
            </a:r>
            <a:r>
              <a:rPr dirty="0" baseline="3831" sz="2175" spc="-37" i="1">
                <a:latin typeface="Cambria Math"/>
                <a:cs typeface="Cambria Math"/>
              </a:rPr>
              <a:t>x[n] </a:t>
            </a:r>
            <a:r>
              <a:rPr dirty="0" baseline="3831" sz="2175" spc="-52" i="1">
                <a:latin typeface="Cambria Math"/>
                <a:cs typeface="Cambria Math"/>
              </a:rPr>
              <a:t>= </a:t>
            </a:r>
            <a:r>
              <a:rPr dirty="0" baseline="3831" sz="2175" spc="-44" i="1">
                <a:latin typeface="Cambria Math"/>
                <a:cs typeface="Cambria Math"/>
              </a:rPr>
              <a:t>0 </a:t>
            </a:r>
            <a:r>
              <a:rPr dirty="0" baseline="3968" sz="2100">
                <a:latin typeface="Times New Roman"/>
                <a:cs typeface="Times New Roman"/>
              </a:rPr>
              <a:t>for </a:t>
            </a:r>
            <a:r>
              <a:rPr dirty="0" baseline="3831" sz="2175" spc="-44" i="1">
                <a:latin typeface="Cambria Math"/>
                <a:cs typeface="Cambria Math"/>
              </a:rPr>
              <a:t>n </a:t>
            </a:r>
            <a:r>
              <a:rPr dirty="0" baseline="3831" sz="2175" spc="-52" i="1">
                <a:latin typeface="Cambria Math"/>
                <a:cs typeface="Cambria Math"/>
              </a:rPr>
              <a:t>&gt; </a:t>
            </a:r>
            <a:r>
              <a:rPr dirty="0" baseline="3831" sz="2175" spc="-44" i="1">
                <a:latin typeface="Cambria Math"/>
                <a:cs typeface="Cambria Math"/>
              </a:rPr>
              <a:t>N</a:t>
            </a:r>
            <a:r>
              <a:rPr dirty="0" sz="950" spc="-30" i="1">
                <a:latin typeface="Cambria Math"/>
                <a:cs typeface="Cambria Math"/>
              </a:rPr>
              <a:t>2 </a:t>
            </a:r>
            <a:r>
              <a:rPr dirty="0" baseline="3831" sz="2175" spc="-44" i="1">
                <a:latin typeface="Cambria Math"/>
                <a:cs typeface="Cambria Math"/>
              </a:rPr>
              <a:t>&gt;- </a:t>
            </a:r>
            <a:r>
              <a:rPr dirty="0" baseline="3968" sz="2100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50" spc="-30" i="1">
                <a:latin typeface="Cambria Math"/>
                <a:cs typeface="Cambria Math"/>
              </a:rPr>
              <a:t>X(z) </a:t>
            </a:r>
            <a:r>
              <a:rPr dirty="0" sz="1400" spc="-5">
                <a:latin typeface="Times New Roman"/>
                <a:cs typeface="Times New Roman"/>
              </a:rPr>
              <a:t>converges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10">
                <a:latin typeface="Times New Roman"/>
                <a:cs typeface="Times New Roman"/>
              </a:rPr>
              <a:t>some </a:t>
            </a:r>
            <a:r>
              <a:rPr dirty="0" sz="1400">
                <a:latin typeface="Times New Roman"/>
                <a:cs typeface="Times New Roman"/>
              </a:rPr>
              <a:t>value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50" spc="-15" i="1">
                <a:latin typeface="Cambria Math"/>
                <a:cs typeface="Cambria Math"/>
              </a:rPr>
              <a:t>z</a:t>
            </a:r>
            <a:r>
              <a:rPr dirty="0" sz="1400" spc="-15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then the </a:t>
            </a:r>
            <a:r>
              <a:rPr dirty="0" sz="1400" spc="5">
                <a:latin typeface="Times New Roman"/>
                <a:cs typeface="Times New Roman"/>
              </a:rPr>
              <a:t>RoC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of the  </a:t>
            </a:r>
            <a:r>
              <a:rPr dirty="0" sz="1400">
                <a:latin typeface="Times New Roman"/>
                <a:cs typeface="Times New Roman"/>
              </a:rPr>
              <a:t>form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90"/>
              </a:spcBef>
              <a:tabLst>
                <a:tab pos="1362710" algn="l"/>
              </a:tabLst>
            </a:pPr>
            <a:r>
              <a:rPr dirty="0" baseline="1984" sz="2100" spc="-7">
                <a:latin typeface="Cambria Math"/>
                <a:cs typeface="Cambria Math"/>
              </a:rPr>
              <a:t>|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5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|</a:t>
            </a:r>
            <a:r>
              <a:rPr dirty="0" baseline="-11904" sz="2100">
                <a:latin typeface="Cambria Math"/>
                <a:cs typeface="Cambria Math"/>
              </a:rPr>
              <a:t>	</a:t>
            </a:r>
            <a:r>
              <a:rPr dirty="0" baseline="1984" sz="2100" spc="-7">
                <a:latin typeface="Cambria Math"/>
                <a:cs typeface="Cambria Math"/>
              </a:rPr>
              <a:t>|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|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-16666" sz="1500" spc="1064">
                <a:latin typeface="Cambria Math"/>
                <a:cs typeface="Cambria Math"/>
              </a:rPr>
              <a:t> </a:t>
            </a:r>
            <a:r>
              <a:rPr dirty="0" baseline="-16666" sz="1500" spc="412">
                <a:latin typeface="Cambria Math"/>
                <a:cs typeface="Cambria Math"/>
              </a:rPr>
              <a:t>  </a:t>
            </a:r>
            <a:endParaRPr baseline="-16666" sz="1500">
              <a:latin typeface="Cambria Math"/>
              <a:cs typeface="Cambria Math"/>
            </a:endParaRPr>
          </a:p>
          <a:p>
            <a:pPr algn="just" marL="12700" marR="5080">
              <a:lnSpc>
                <a:spcPts val="2460"/>
              </a:lnSpc>
              <a:spcBef>
                <a:spcPts val="190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r>
              <a:rPr dirty="0" sz="1400">
                <a:latin typeface="Times New Roman"/>
                <a:cs typeface="Times New Roman"/>
              </a:rPr>
              <a:t>, is </a:t>
            </a:r>
            <a:r>
              <a:rPr dirty="0" sz="1400" spc="-5">
                <a:latin typeface="Times New Roman"/>
                <a:cs typeface="Times New Roman"/>
              </a:rPr>
              <a:t>the smallest magnitude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any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poles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50" spc="-25" i="1">
                <a:latin typeface="Cambria Math"/>
                <a:cs typeface="Cambria Math"/>
              </a:rPr>
              <a:t>X(z)</a:t>
            </a:r>
            <a:r>
              <a:rPr dirty="0" sz="1400" spc="-25">
                <a:latin typeface="Times New Roman"/>
                <a:cs typeface="Times New Roman"/>
              </a:rPr>
              <a:t>.  </a:t>
            </a:r>
            <a:r>
              <a:rPr dirty="0" sz="1400" spc="-5">
                <a:latin typeface="Times New Roman"/>
                <a:cs typeface="Times New Roman"/>
              </a:rPr>
              <a:t>Thus, the </a:t>
            </a:r>
            <a:r>
              <a:rPr dirty="0" sz="1400">
                <a:latin typeface="Times New Roman"/>
                <a:cs typeface="Times New Roman"/>
              </a:rPr>
              <a:t>RoC </a:t>
            </a:r>
            <a:r>
              <a:rPr dirty="0" sz="1400" spc="-5">
                <a:latin typeface="Times New Roman"/>
                <a:cs typeface="Times New Roman"/>
              </a:rPr>
              <a:t>is the interior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circle </a:t>
            </a:r>
            <a:r>
              <a:rPr dirty="0" baseline="1984" sz="2100" spc="-7">
                <a:latin typeface="Cambria Math"/>
                <a:cs typeface="Cambria Math"/>
              </a:rPr>
              <a:t>|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|</a:t>
            </a:r>
            <a:r>
              <a:rPr dirty="0" baseline="-11904" sz="210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 the z-plane </a:t>
            </a:r>
            <a:r>
              <a:rPr dirty="0" sz="1400" spc="-10">
                <a:latin typeface="Times New Roman"/>
                <a:cs typeface="Times New Roman"/>
              </a:rPr>
              <a:t>with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possible exception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50" spc="-25" i="1">
                <a:latin typeface="Cambria Math"/>
                <a:cs typeface="Cambria Math"/>
              </a:rPr>
              <a:t>z </a:t>
            </a:r>
            <a:r>
              <a:rPr dirty="0" sz="1450" spc="-35" i="1">
                <a:latin typeface="Cambria Math"/>
                <a:cs typeface="Cambria Math"/>
              </a:rPr>
              <a:t>=</a:t>
            </a:r>
            <a:r>
              <a:rPr dirty="0" sz="1450" spc="-5" i="1">
                <a:latin typeface="Cambria Math"/>
                <a:cs typeface="Cambria Math"/>
              </a:rPr>
              <a:t> </a:t>
            </a:r>
            <a:r>
              <a:rPr dirty="0" sz="1450" spc="-10" i="1">
                <a:latin typeface="Cambria Math"/>
                <a:cs typeface="Cambria Math"/>
              </a:rPr>
              <a:t>0</a:t>
            </a:r>
            <a:r>
              <a:rPr dirty="0" sz="1400" spc="-1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469265" marR="5715" indent="-228600">
              <a:lnSpc>
                <a:spcPts val="2460"/>
              </a:lnSpc>
              <a:spcBef>
                <a:spcPts val="15"/>
              </a:spcBef>
              <a:buAutoNum type="arabicPlain" startAt="5"/>
              <a:tabLst>
                <a:tab pos="469900" algn="l"/>
              </a:tabLst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50" spc="-25" i="1">
                <a:latin typeface="Cambria Math"/>
                <a:cs typeface="Cambria Math"/>
              </a:rPr>
              <a:t>x[n]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two-sided sequence (that is, </a:t>
            </a:r>
            <a:r>
              <a:rPr dirty="0" sz="1450" spc="-25" i="1">
                <a:latin typeface="Cambria Math"/>
                <a:cs typeface="Cambria Math"/>
              </a:rPr>
              <a:t>x[n] </a:t>
            </a:r>
            <a:r>
              <a:rPr dirty="0" sz="1400">
                <a:latin typeface="Times New Roman"/>
                <a:cs typeface="Times New Roman"/>
              </a:rPr>
              <a:t>is an </a:t>
            </a:r>
            <a:r>
              <a:rPr dirty="0" sz="1400" spc="-5">
                <a:latin typeface="Times New Roman"/>
                <a:cs typeface="Times New Roman"/>
              </a:rPr>
              <a:t>infinite-duration  sequence that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neither right-sided nor left-sided) and </a:t>
            </a:r>
            <a:r>
              <a:rPr dirty="0" sz="1450" spc="-30" i="1">
                <a:latin typeface="Cambria Math"/>
                <a:cs typeface="Cambria Math"/>
              </a:rPr>
              <a:t>X(z)</a:t>
            </a:r>
            <a:endParaRPr sz="1450">
              <a:latin typeface="Cambria Math"/>
              <a:cs typeface="Cambria Math"/>
            </a:endParaRPr>
          </a:p>
          <a:p>
            <a:pPr marL="469265">
              <a:lnSpc>
                <a:spcPct val="100000"/>
              </a:lnSpc>
              <a:spcBef>
                <a:spcPts val="530"/>
              </a:spcBef>
            </a:pPr>
            <a:r>
              <a:rPr dirty="0" sz="1400" spc="-5">
                <a:latin typeface="Times New Roman"/>
                <a:cs typeface="Times New Roman"/>
              </a:rPr>
              <a:t>converges for </a:t>
            </a:r>
            <a:r>
              <a:rPr dirty="0" sz="1400" spc="-10">
                <a:latin typeface="Times New Roman"/>
                <a:cs typeface="Times New Roman"/>
              </a:rPr>
              <a:t>some </a:t>
            </a:r>
            <a:r>
              <a:rPr dirty="0" sz="1400" spc="-5">
                <a:latin typeface="Times New Roman"/>
                <a:cs typeface="Times New Roman"/>
              </a:rPr>
              <a:t>value </a:t>
            </a:r>
            <a:r>
              <a:rPr dirty="0" sz="1400">
                <a:latin typeface="Times New Roman"/>
                <a:cs typeface="Times New Roman"/>
              </a:rPr>
              <a:t>of z, </a:t>
            </a: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>
                <a:latin typeface="Times New Roman"/>
                <a:cs typeface="Times New Roman"/>
              </a:rPr>
              <a:t>the RoC is of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form</a:t>
            </a:r>
            <a:endParaRPr sz="1400">
              <a:latin typeface="Times New Roman"/>
              <a:cs typeface="Times New Roman"/>
            </a:endParaRPr>
          </a:p>
          <a:p>
            <a:pPr algn="ctr" marR="1905">
              <a:lnSpc>
                <a:spcPct val="100000"/>
              </a:lnSpc>
              <a:spcBef>
                <a:spcPts val="795"/>
              </a:spcBef>
            </a:pPr>
            <a:r>
              <a:rPr dirty="0" sz="1400" spc="16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|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|</a:t>
            </a:r>
            <a:r>
              <a:rPr dirty="0" baseline="1984" sz="2100" spc="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&amp;</a:t>
            </a:r>
            <a:r>
              <a:rPr dirty="0" baseline="-11904" sz="2100" spc="367">
                <a:latin typeface="Times New Roman"/>
                <a:cs typeface="Times New Roman"/>
              </a:rPr>
              <a:t> </a:t>
            </a:r>
            <a:r>
              <a:rPr dirty="0" baseline="-16666" sz="1500" spc="-7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the magnitudes of the two poles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50" spc="-25" i="1">
                <a:latin typeface="Cambria Math"/>
                <a:cs typeface="Cambria Math"/>
              </a:rPr>
              <a:t>X(z). </a:t>
            </a:r>
            <a:r>
              <a:rPr dirty="0" sz="1400" spc="-5">
                <a:latin typeface="Times New Roman"/>
                <a:cs typeface="Times New Roman"/>
              </a:rPr>
              <a:t>Thus, the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>
              <a:lnSpc>
                <a:spcPct val="146400"/>
              </a:lnSpc>
              <a:spcBef>
                <a:spcPts val="185"/>
              </a:spcBef>
            </a:pPr>
            <a:r>
              <a:rPr dirty="0" sz="1400">
                <a:latin typeface="Times New Roman"/>
                <a:cs typeface="Times New Roman"/>
              </a:rPr>
              <a:t>RoC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annular ring in the </a:t>
            </a:r>
            <a:r>
              <a:rPr dirty="0" sz="1400">
                <a:latin typeface="Times New Roman"/>
                <a:cs typeface="Times New Roman"/>
              </a:rPr>
              <a:t>z-plane </a:t>
            </a:r>
            <a:r>
              <a:rPr dirty="0" sz="1400" spc="-5">
                <a:latin typeface="Times New Roman"/>
                <a:cs typeface="Times New Roman"/>
              </a:rPr>
              <a:t>between the circles </a:t>
            </a:r>
            <a:r>
              <a:rPr dirty="0" baseline="1984" sz="2100" spc="-7">
                <a:latin typeface="Cambria Math"/>
                <a:cs typeface="Cambria Math"/>
              </a:rPr>
              <a:t>|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|</a:t>
            </a:r>
            <a:r>
              <a:rPr dirty="0" baseline="-11904" sz="210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baseline="1984" sz="2100" spc="-7">
                <a:latin typeface="Cambria Math"/>
                <a:cs typeface="Cambria Math"/>
              </a:rPr>
              <a:t>|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|</a:t>
            </a:r>
            <a:r>
              <a:rPr dirty="0" baseline="-11904" sz="210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not </a:t>
            </a:r>
            <a:r>
              <a:rPr dirty="0" sz="1400" spc="-10">
                <a:latin typeface="Times New Roman"/>
                <a:cs typeface="Times New Roman"/>
              </a:rPr>
              <a:t>containing </a:t>
            </a:r>
            <a:r>
              <a:rPr dirty="0" sz="1400" spc="-5">
                <a:latin typeface="Times New Roman"/>
                <a:cs typeface="Times New Roman"/>
              </a:rPr>
              <a:t>any</a:t>
            </a:r>
            <a:r>
              <a:rPr dirty="0" sz="1400" spc="-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poles.</a:t>
            </a:r>
            <a:endParaRPr sz="1400">
              <a:latin typeface="Times New Roman"/>
              <a:cs typeface="Times New Roman"/>
            </a:endParaRPr>
          </a:p>
          <a:p>
            <a:pPr algn="just" marL="12700" marR="10160">
              <a:lnSpc>
                <a:spcPct val="142700"/>
              </a:lnSpc>
              <a:spcBef>
                <a:spcPts val="30"/>
              </a:spcBef>
            </a:pPr>
            <a:r>
              <a:rPr dirty="0" sz="1400" spc="-5">
                <a:latin typeface="Times New Roman"/>
                <a:cs typeface="Times New Roman"/>
              </a:rPr>
              <a:t>Note that Property </a:t>
            </a:r>
            <a:r>
              <a:rPr dirty="0" sz="1400" spc="5">
                <a:latin typeface="Times New Roman"/>
                <a:cs typeface="Times New Roman"/>
              </a:rPr>
              <a:t>one </a:t>
            </a:r>
            <a:r>
              <a:rPr dirty="0" sz="1400" spc="-5">
                <a:latin typeface="Times New Roman"/>
                <a:cs typeface="Times New Roman"/>
              </a:rPr>
              <a:t>follows immediately </a:t>
            </a:r>
            <a:r>
              <a:rPr dirty="0" sz="1400">
                <a:latin typeface="Times New Roman"/>
                <a:cs typeface="Times New Roman"/>
              </a:rPr>
              <a:t>from the </a:t>
            </a:r>
            <a:r>
              <a:rPr dirty="0" sz="1400" spc="-5">
                <a:latin typeface="Times New Roman"/>
                <a:cs typeface="Times New Roman"/>
              </a:rPr>
              <a:t>definition of </a:t>
            </a:r>
            <a:r>
              <a:rPr dirty="0" sz="1400" spc="-10">
                <a:latin typeface="Times New Roman"/>
                <a:cs typeface="Times New Roman"/>
              </a:rPr>
              <a:t>poles;  </a:t>
            </a:r>
            <a:r>
              <a:rPr dirty="0" sz="1400" spc="-5">
                <a:latin typeface="Times New Roman"/>
                <a:cs typeface="Times New Roman"/>
              </a:rPr>
              <a:t>that is, </a:t>
            </a:r>
            <a:r>
              <a:rPr dirty="0" sz="1450" spc="-30" i="1">
                <a:latin typeface="Cambria Math"/>
                <a:cs typeface="Cambria Math"/>
              </a:rPr>
              <a:t>X(z)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infinite </a:t>
            </a:r>
            <a:r>
              <a:rPr dirty="0" sz="1400">
                <a:latin typeface="Times New Roman"/>
                <a:cs typeface="Times New Roman"/>
              </a:rPr>
              <a:t>at a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pole.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80136" y="539596"/>
            <a:ext cx="3974465" cy="12998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5510" marR="1348105" indent="-893444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Z-Transform  </a:t>
            </a:r>
            <a:r>
              <a:rPr dirty="0" sz="1400" i="1">
                <a:latin typeface="Lucida Calligraphy"/>
                <a:cs typeface="Lucida Calligraphy"/>
              </a:rPr>
              <a:t>Part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one</a:t>
            </a:r>
            <a:endParaRPr sz="1400">
              <a:latin typeface="Lucida Calligraphy"/>
              <a:cs typeface="Lucida Calligraphy"/>
            </a:endParaRPr>
          </a:p>
          <a:p>
            <a:pPr marL="561340" marR="5080">
              <a:lnSpc>
                <a:spcPct val="143600"/>
              </a:lnSpc>
              <a:spcBef>
                <a:spcPts val="815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find Z- transform </a:t>
            </a:r>
            <a:r>
              <a:rPr dirty="0" sz="1400">
                <a:latin typeface="Times New Roman"/>
                <a:cs typeface="Times New Roman"/>
              </a:rPr>
              <a:t>for unit </a:t>
            </a:r>
            <a:r>
              <a:rPr dirty="0" sz="1400" spc="-5">
                <a:latin typeface="Times New Roman"/>
                <a:cs typeface="Times New Roman"/>
              </a:rPr>
              <a:t>impulse function  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813914"/>
            <a:ext cx="5298440" cy="6381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The discrete unit impulse (Dirac </a:t>
            </a:r>
            <a:r>
              <a:rPr dirty="0" sz="1400" spc="-10">
                <a:latin typeface="Times New Roman"/>
                <a:cs typeface="Times New Roman"/>
              </a:rPr>
              <a:t>delta) </a:t>
            </a:r>
            <a:r>
              <a:rPr dirty="0" sz="1400" spc="-5">
                <a:latin typeface="Times New Roman"/>
                <a:cs typeface="Times New Roman"/>
              </a:rPr>
              <a:t>function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described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the  following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2601213"/>
            <a:ext cx="8147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-275">
                <a:latin typeface="Cambria Math"/>
                <a:cs typeface="Cambria Math"/>
              </a:rPr>
              <a:t>0</a:t>
            </a:r>
            <a:r>
              <a:rPr dirty="0" baseline="29761" sz="2100" spc="697">
                <a:latin typeface="Cambria Math"/>
                <a:cs typeface="Cambria Math"/>
              </a:rPr>
              <a:t> </a:t>
            </a:r>
            <a:endParaRPr baseline="29761" sz="21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54682" y="2503677"/>
            <a:ext cx="5257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29761" sz="2100" spc="-397">
                <a:latin typeface="Cambria Math"/>
                <a:cs typeface="Cambria Math"/>
              </a:rPr>
              <a:t>1</a:t>
            </a:r>
            <a:endParaRPr baseline="-29761" sz="21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01239" y="2601213"/>
            <a:ext cx="7626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64538" y="2663914"/>
            <a:ext cx="850265" cy="474345"/>
          </a:xfrm>
          <a:prstGeom prst="rect">
            <a:avLst/>
          </a:prstGeom>
        </p:spPr>
        <p:txBody>
          <a:bodyPr wrap="square" lIns="0" tIns="57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67310">
              <a:lnSpc>
                <a:spcPct val="100000"/>
              </a:lnSpc>
              <a:tabLst>
                <a:tab pos="40259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3082720"/>
            <a:ext cx="3790315" cy="206565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21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-13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30555" sz="1500" spc="742">
                <a:latin typeface="Cambria Math"/>
                <a:cs typeface="Cambria Math"/>
              </a:rPr>
              <a:t> </a:t>
            </a:r>
            <a:r>
              <a:rPr dirty="0" baseline="30555" sz="1500" spc="637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  <a:p>
            <a:pPr marL="582295">
              <a:lnSpc>
                <a:spcPct val="100000"/>
              </a:lnSpc>
              <a:spcBef>
                <a:spcPts val="1505"/>
              </a:spcBef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dirty="0" sz="1400">
                <a:latin typeface="Times New Roman"/>
                <a:cs typeface="Times New Roman"/>
              </a:rPr>
              <a:t>= 1 + 0 *</a:t>
            </a:r>
            <a:r>
              <a:rPr dirty="0" baseline="19841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+0 *</a:t>
            </a:r>
            <a:r>
              <a:rPr dirty="0" baseline="19841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+……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etc.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290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baseline="1984" sz="21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ts val="2410"/>
              </a:lnSpc>
              <a:spcBef>
                <a:spcPts val="195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2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10">
                <a:latin typeface="Times New Roman"/>
                <a:cs typeface="Times New Roman"/>
              </a:rPr>
              <a:t>what </a:t>
            </a:r>
            <a:r>
              <a:rPr dirty="0" sz="1400" spc="-5">
                <a:latin typeface="Times New Roman"/>
                <a:cs typeface="Times New Roman"/>
              </a:rPr>
              <a:t>is the Z-transform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unit step function  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400" spc="-5">
                <a:latin typeface="Times New Roman"/>
                <a:cs typeface="Times New Roman"/>
              </a:rPr>
              <a:t>The unit step function is expressed in equation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(5)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5294502"/>
            <a:ext cx="8388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68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-265">
                <a:latin typeface="Cambria Math"/>
                <a:cs typeface="Cambria Math"/>
              </a:rPr>
              <a:t>0</a:t>
            </a:r>
            <a:r>
              <a:rPr dirty="0" baseline="29761" sz="2100" spc="300">
                <a:latin typeface="Cambria Math"/>
                <a:cs typeface="Cambria Math"/>
              </a:rPr>
              <a:t> </a:t>
            </a:r>
            <a:endParaRPr baseline="29761" sz="21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43785" y="5405754"/>
            <a:ext cx="79565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34671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77923" y="5198490"/>
            <a:ext cx="5264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29761" sz="2100" spc="-397">
                <a:latin typeface="Cambria Math"/>
                <a:cs typeface="Cambria Math"/>
              </a:rPr>
              <a:t>1</a:t>
            </a:r>
            <a:endParaRPr baseline="-29761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24098" y="5294502"/>
            <a:ext cx="763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99817" y="5774563"/>
            <a:ext cx="2762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4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29080" y="5683122"/>
            <a:ext cx="19723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63650" algn="l"/>
              </a:tabLst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170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 </a:t>
            </a:r>
            <a:r>
              <a:rPr dirty="0" sz="1400" spc="15">
                <a:latin typeface="Cambria Math"/>
                <a:cs typeface="Cambria Math"/>
              </a:rPr>
              <a:t>   </a:t>
            </a:r>
            <a:r>
              <a:rPr dirty="0" sz="1400" spc="21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∑</a:t>
            </a:r>
            <a:r>
              <a:rPr dirty="0" baseline="21825" sz="2100">
                <a:latin typeface="Cambria Math"/>
                <a:cs typeface="Cambria Math"/>
              </a:rPr>
              <a:t>	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-13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24678" y="5995796"/>
            <a:ext cx="763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29080" y="5894298"/>
            <a:ext cx="5074920" cy="1910714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 1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-5">
                <a:latin typeface="Times New Roman"/>
                <a:cs typeface="Times New Roman"/>
              </a:rPr>
              <a:t>Multiply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6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 spc="-5">
                <a:latin typeface="Times New Roman"/>
                <a:cs typeface="Times New Roman"/>
              </a:rPr>
              <a:t>Subtract eq. </a:t>
            </a:r>
            <a:r>
              <a:rPr dirty="0" sz="1400">
                <a:latin typeface="Times New Roman"/>
                <a:cs typeface="Times New Roman"/>
              </a:rPr>
              <a:t>(7) </a:t>
            </a:r>
            <a:r>
              <a:rPr dirty="0" sz="1400" spc="-5">
                <a:latin typeface="Times New Roman"/>
                <a:cs typeface="Times New Roman"/>
              </a:rPr>
              <a:t>from </a:t>
            </a:r>
            <a:r>
              <a:rPr dirty="0" sz="1400">
                <a:latin typeface="Times New Roman"/>
                <a:cs typeface="Times New Roman"/>
              </a:rPr>
              <a:t>eq.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(6)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652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100965">
              <a:lnSpc>
                <a:spcPct val="100000"/>
              </a:lnSpc>
              <a:spcBef>
                <a:spcPts val="107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baseline="19841" sz="2100" spc="427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7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97838" y="8050148"/>
            <a:ext cx="1079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73276" y="7961756"/>
            <a:ext cx="62357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476884" algn="l"/>
              </a:tabLst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60550" y="7861172"/>
            <a:ext cx="560705" cy="419734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525">
                <a:latin typeface="Cambria Math"/>
                <a:cs typeface="Cambria Math"/>
              </a:rPr>
              <a:t> </a:t>
            </a:r>
            <a:r>
              <a:rPr dirty="0" baseline="-19444" sz="1500" spc="757">
                <a:latin typeface="Cambria Math"/>
                <a:cs typeface="Cambria Math"/>
              </a:rPr>
              <a:t> </a:t>
            </a:r>
            <a:r>
              <a:rPr dirty="0" baseline="-19444" sz="1500" spc="652">
                <a:latin typeface="Cambria Math"/>
                <a:cs typeface="Cambria Math"/>
              </a:rPr>
              <a:t> </a:t>
            </a:r>
            <a:r>
              <a:rPr dirty="0" sz="800" spc="420">
                <a:latin typeface="Cambria Math"/>
                <a:cs typeface="Cambria Math"/>
              </a:rPr>
              <a:t> </a:t>
            </a:r>
            <a:r>
              <a:rPr dirty="0" sz="800" spc="3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40">
                <a:latin typeface="Cambria Math"/>
                <a:cs typeface="Cambria Math"/>
              </a:rPr>
              <a:t> </a:t>
            </a:r>
            <a:r>
              <a:rPr dirty="0" baseline="20833" sz="1200" spc="622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873250" y="8102472"/>
            <a:ext cx="540385" cy="0"/>
          </a:xfrm>
          <a:custGeom>
            <a:avLst/>
            <a:gdLst/>
            <a:ahLst/>
            <a:cxnLst/>
            <a:rect l="l" t="t" r="r" b="b"/>
            <a:pathLst>
              <a:path w="540385" h="0">
                <a:moveTo>
                  <a:pt x="0" y="0"/>
                </a:moveTo>
                <a:lnTo>
                  <a:pt x="5398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487295" y="7961756"/>
            <a:ext cx="25323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44750" algn="l"/>
              </a:tabLst>
            </a:pP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o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test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on</a:t>
            </a:r>
            <a:r>
              <a:rPr dirty="0" sz="1400">
                <a:latin typeface="Times New Roman"/>
                <a:cs typeface="Times New Roman"/>
              </a:rPr>
              <a:t>ve</a:t>
            </a:r>
            <a:r>
              <a:rPr dirty="0" sz="1400" spc="-15">
                <a:latin typeface="Times New Roman"/>
                <a:cs typeface="Times New Roman"/>
              </a:rPr>
              <a:t>r</a:t>
            </a:r>
            <a:r>
              <a:rPr dirty="0" sz="1400">
                <a:latin typeface="Times New Roman"/>
                <a:cs typeface="Times New Roman"/>
              </a:rPr>
              <a:t>ge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 spc="-15">
                <a:latin typeface="Times New Roman"/>
                <a:cs typeface="Times New Roman"/>
              </a:rPr>
              <a:t>c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then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148834" y="790841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605909" y="8050148"/>
            <a:ext cx="79121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sz="1000" spc="615">
                <a:latin typeface="Cambria Math"/>
                <a:cs typeface="Cambria Math"/>
              </a:rPr>
              <a:t> </a:t>
            </a:r>
            <a:r>
              <a:rPr dirty="0" sz="1000" spc="69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 </a:t>
            </a:r>
            <a:r>
              <a:rPr dirty="0" sz="1000" spc="-10">
                <a:latin typeface="Cambria Math"/>
                <a:cs typeface="Cambria Math"/>
              </a:rPr>
              <a:t> </a:t>
            </a:r>
            <a:r>
              <a:rPr dirty="0" baseline="-22222" sz="1500" spc="525">
                <a:latin typeface="Cambria Math"/>
                <a:cs typeface="Cambria Math"/>
              </a:rPr>
              <a:t> </a:t>
            </a:r>
            <a:r>
              <a:rPr dirty="0" baseline="-22222" sz="1500" spc="742">
                <a:latin typeface="Cambria Math"/>
                <a:cs typeface="Cambria Math"/>
              </a:rPr>
              <a:t> </a:t>
            </a:r>
            <a:r>
              <a:rPr dirty="0" baseline="-22222" sz="1500" spc="547">
                <a:latin typeface="Cambria Math"/>
                <a:cs typeface="Cambria Math"/>
              </a:rPr>
              <a:t> </a:t>
            </a:r>
            <a:r>
              <a:rPr dirty="0" baseline="-6944" sz="1200" spc="622">
                <a:latin typeface="Cambria Math"/>
                <a:cs typeface="Cambria Math"/>
              </a:rPr>
              <a:t> </a:t>
            </a:r>
            <a:r>
              <a:rPr dirty="0" baseline="-6944" sz="1200" spc="450">
                <a:latin typeface="Cambria Math"/>
                <a:cs typeface="Cambria Math"/>
              </a:rPr>
              <a:t> </a:t>
            </a:r>
            <a:endParaRPr baseline="-6944" sz="12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007228" y="8102472"/>
            <a:ext cx="381635" cy="0"/>
          </a:xfrm>
          <a:custGeom>
            <a:avLst/>
            <a:gdLst/>
            <a:ahLst/>
            <a:cxnLst/>
            <a:rect l="l" t="t" r="r" b="b"/>
            <a:pathLst>
              <a:path w="381635" h="0">
                <a:moveTo>
                  <a:pt x="0" y="0"/>
                </a:moveTo>
                <a:lnTo>
                  <a:pt x="3813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5621273" y="8103489"/>
            <a:ext cx="40195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622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600446" y="8102472"/>
            <a:ext cx="448309" cy="0"/>
          </a:xfrm>
          <a:custGeom>
            <a:avLst/>
            <a:gdLst/>
            <a:ahLst/>
            <a:cxnLst/>
            <a:rect l="l" t="t" r="r" b="b"/>
            <a:pathLst>
              <a:path w="448310" h="0">
                <a:moveTo>
                  <a:pt x="0" y="0"/>
                </a:moveTo>
                <a:lnTo>
                  <a:pt x="44805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5415534" y="7809356"/>
            <a:ext cx="7200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7619" sz="2100" spc="1110">
                <a:latin typeface="Cambria Math"/>
                <a:cs typeface="Cambria Math"/>
              </a:rPr>
              <a:t> </a:t>
            </a:r>
            <a:r>
              <a:rPr dirty="0" baseline="-47619" sz="2100" spc="-7">
                <a:latin typeface="Cambria Math"/>
                <a:cs typeface="Cambria Math"/>
              </a:rPr>
              <a:t> </a:t>
            </a:r>
            <a:r>
              <a:rPr dirty="0" baseline="-19444" sz="1500" spc="547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baseline="3472" sz="1200">
                <a:latin typeface="Cambria Math"/>
                <a:cs typeface="Cambria Math"/>
              </a:rPr>
              <a:t>(</a:t>
            </a:r>
            <a:r>
              <a:rPr dirty="0" sz="800" spc="125">
                <a:latin typeface="Cambria Math"/>
                <a:cs typeface="Cambria Math"/>
              </a:rPr>
              <a:t> </a:t>
            </a:r>
            <a:r>
              <a:rPr dirty="0" baseline="3472" sz="1200" spc="22">
                <a:latin typeface="Cambria Math"/>
                <a:cs typeface="Cambria Math"/>
              </a:rPr>
              <a:t>)</a:t>
            </a:r>
            <a:r>
              <a:rPr dirty="0" baseline="-47619" sz="2100" spc="22">
                <a:latin typeface="Cambria Math"/>
                <a:cs typeface="Cambria Math"/>
              </a:rPr>
              <a:t>)</a:t>
            </a:r>
            <a:endParaRPr baseline="-47619" sz="21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29080" y="8365997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427733" y="831265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73810" y="8507729"/>
            <a:ext cx="40322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622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286510" y="8506713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 h="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694433" y="8365997"/>
            <a:ext cx="29654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29080" y="8839961"/>
            <a:ext cx="10579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baseline="1984" sz="21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365375" y="8704326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211451" y="8937497"/>
            <a:ext cx="435609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-33730" sz="2100" spc="697">
                <a:latin typeface="Cambria Math"/>
                <a:cs typeface="Cambria Math"/>
              </a:rPr>
              <a:t> </a:t>
            </a:r>
            <a:r>
              <a:rPr dirty="0" baseline="-33730" sz="2100" spc="-15">
                <a:latin typeface="Cambria Math"/>
                <a:cs typeface="Cambria Math"/>
              </a:rPr>
              <a:t> </a:t>
            </a:r>
            <a:r>
              <a:rPr dirty="0" baseline="-33730" sz="2100" spc="1110">
                <a:latin typeface="Cambria Math"/>
                <a:cs typeface="Cambria Math"/>
              </a:rPr>
              <a:t> </a:t>
            </a:r>
            <a:r>
              <a:rPr dirty="0" baseline="-33730" sz="2100" spc="15">
                <a:latin typeface="Cambria Math"/>
                <a:cs typeface="Cambria Math"/>
              </a:rPr>
              <a:t> </a:t>
            </a:r>
            <a:r>
              <a:rPr dirty="0" u="sng" sz="1400" spc="-35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4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526919" y="9132569"/>
            <a:ext cx="1117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224151" y="8980677"/>
            <a:ext cx="408940" cy="0"/>
          </a:xfrm>
          <a:custGeom>
            <a:avLst/>
            <a:gdLst/>
            <a:ahLst/>
            <a:cxnLst/>
            <a:rect l="l" t="t" r="r" b="b"/>
            <a:pathLst>
              <a:path w="408939" h="0">
                <a:moveTo>
                  <a:pt x="0" y="0"/>
                </a:moveTo>
                <a:lnTo>
                  <a:pt x="40843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708275" y="8815577"/>
            <a:ext cx="1087120" cy="26924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 spc="35">
                <a:latin typeface="Cambria Math"/>
                <a:cs typeface="Cambria Math"/>
              </a:rPr>
              <a:t> </a:t>
            </a:r>
            <a:r>
              <a:rPr dirty="0" sz="1600" spc="59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819525" y="8679941"/>
            <a:ext cx="466725" cy="523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95"/>
              </a:spcBef>
            </a:pPr>
            <a:r>
              <a:rPr dirty="0" sz="1600" spc="415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-5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35">
                <a:latin typeface="Cambria Math"/>
                <a:cs typeface="Cambria Math"/>
              </a:rPr>
              <a:t> </a:t>
            </a:r>
            <a:r>
              <a:rPr dirty="0" sz="1600" spc="415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832225" y="8980677"/>
            <a:ext cx="441959" cy="0"/>
          </a:xfrm>
          <a:custGeom>
            <a:avLst/>
            <a:gdLst/>
            <a:ahLst/>
            <a:cxnLst/>
            <a:rect l="l" t="t" r="r" b="b"/>
            <a:pathLst>
              <a:path w="441960" h="0">
                <a:moveTo>
                  <a:pt x="0" y="0"/>
                </a:moveTo>
                <a:lnTo>
                  <a:pt x="4419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80136" y="539596"/>
            <a:ext cx="3717290" cy="2327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5510" marR="1090930" indent="-893444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Z-Transform  </a:t>
            </a:r>
            <a:r>
              <a:rPr dirty="0" sz="1400" i="1">
                <a:latin typeface="Lucida Calligraphy"/>
                <a:cs typeface="Lucida Calligraphy"/>
              </a:rPr>
              <a:t>Part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one</a:t>
            </a:r>
            <a:endParaRPr sz="1400">
              <a:latin typeface="Lucida Calligraphy"/>
              <a:cs typeface="Lucida Calligraphy"/>
            </a:endParaRPr>
          </a:p>
          <a:p>
            <a:pPr marL="561340" marR="5080">
              <a:lnSpc>
                <a:spcPct val="143600"/>
              </a:lnSpc>
              <a:spcBef>
                <a:spcPts val="815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3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find Z- transform </a:t>
            </a:r>
            <a:r>
              <a:rPr dirty="0" sz="1400">
                <a:latin typeface="Times New Roman"/>
                <a:cs typeface="Times New Roman"/>
              </a:rPr>
              <a:t>for the </a:t>
            </a:r>
            <a:r>
              <a:rPr dirty="0" sz="1400" spc="-10">
                <a:latin typeface="Times New Roman"/>
                <a:cs typeface="Times New Roman"/>
              </a:rPr>
              <a:t>ramp </a:t>
            </a:r>
            <a:r>
              <a:rPr dirty="0" sz="1400" spc="-5">
                <a:latin typeface="Times New Roman"/>
                <a:cs typeface="Times New Roman"/>
              </a:rPr>
              <a:t>function  Sol:</a:t>
            </a:r>
            <a:endParaRPr sz="1400">
              <a:latin typeface="Times New Roman"/>
              <a:cs typeface="Times New Roman"/>
            </a:endParaRPr>
          </a:p>
          <a:p>
            <a:pPr algn="ctr" marR="365125">
              <a:lnSpc>
                <a:spcPct val="100000"/>
              </a:lnSpc>
              <a:spcBef>
                <a:spcPts val="770"/>
              </a:spcBef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ramp </a:t>
            </a:r>
            <a:r>
              <a:rPr dirty="0" sz="1400" spc="-5">
                <a:latin typeface="Times New Roman"/>
                <a:cs typeface="Times New Roman"/>
              </a:rPr>
              <a:t>function is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298450">
              <a:lnSpc>
                <a:spcPct val="100000"/>
              </a:lnSpc>
              <a:spcBef>
                <a:spcPts val="56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561340">
              <a:lnSpc>
                <a:spcPct val="100000"/>
              </a:lnSpc>
              <a:spcBef>
                <a:spcPts val="49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)-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30555" sz="1500" spc="742">
                <a:latin typeface="Cambria Math"/>
                <a:cs typeface="Cambria Math"/>
              </a:rPr>
              <a:t> </a:t>
            </a:r>
            <a:r>
              <a:rPr dirty="0" baseline="30555" sz="1500" spc="637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  <a:p>
            <a:pPr algn="ctr" marR="296545">
              <a:lnSpc>
                <a:spcPct val="100000"/>
              </a:lnSpc>
              <a:spcBef>
                <a:spcPts val="1505"/>
              </a:spcBef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2816706"/>
            <a:ext cx="4697095" cy="2875915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200" spc="320">
                <a:latin typeface="Cambria Math"/>
                <a:cs typeface="Cambria Math"/>
              </a:rPr>
              <a:t> </a:t>
            </a:r>
            <a:r>
              <a:rPr dirty="0" baseline="-16339" sz="1275" spc="630">
                <a:latin typeface="Cambria Math"/>
                <a:cs typeface="Cambria Math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50800">
              <a:lnSpc>
                <a:spcPct val="100000"/>
              </a:lnSpc>
              <a:spcBef>
                <a:spcPts val="770"/>
              </a:spcBef>
            </a:pPr>
            <a:r>
              <a:rPr dirty="0" sz="1400" spc="-5">
                <a:latin typeface="Times New Roman"/>
                <a:cs typeface="Times New Roman"/>
              </a:rPr>
              <a:t>Multiply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6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200" spc="490">
                <a:latin typeface="Cambria Math"/>
                <a:cs typeface="Cambria Math"/>
              </a:rPr>
              <a:t> </a:t>
            </a:r>
            <a:r>
              <a:rPr dirty="0" baseline="29411" sz="1275" spc="644">
                <a:latin typeface="Cambria Math"/>
                <a:cs typeface="Cambria Math"/>
              </a:rPr>
              <a:t> </a:t>
            </a:r>
            <a:r>
              <a:rPr dirty="0" baseline="29411" sz="1275" spc="525">
                <a:latin typeface="Cambria Math"/>
                <a:cs typeface="Cambria Math"/>
              </a:rPr>
              <a:t> </a:t>
            </a:r>
            <a:r>
              <a:rPr dirty="0" sz="1200" spc="320">
                <a:latin typeface="Cambria Math"/>
                <a:cs typeface="Cambria Math"/>
              </a:rPr>
              <a:t> </a:t>
            </a:r>
            <a:r>
              <a:rPr dirty="0" baseline="-16339" sz="1275" spc="630">
                <a:latin typeface="Cambria Math"/>
                <a:cs typeface="Cambria Math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baseline="23148" sz="1800">
                <a:latin typeface="Times New Roman"/>
                <a:cs typeface="Times New Roman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( </a:t>
            </a:r>
            <a:r>
              <a:rPr dirty="0" baseline="27777" sz="1500" spc="-7">
                <a:latin typeface="Cambria Math"/>
                <a:cs typeface="Cambria Math"/>
              </a:rPr>
              <a:t>)</a:t>
            </a:r>
            <a:r>
              <a:rPr dirty="0" sz="1000" spc="-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1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Subtract eq. </a:t>
            </a:r>
            <a:r>
              <a:rPr dirty="0" sz="1400">
                <a:latin typeface="Times New Roman"/>
                <a:cs typeface="Times New Roman"/>
              </a:rPr>
              <a:t>(9) </a:t>
            </a:r>
            <a:r>
              <a:rPr dirty="0" sz="1400" spc="-5">
                <a:latin typeface="Times New Roman"/>
                <a:cs typeface="Times New Roman"/>
              </a:rPr>
              <a:t>from </a:t>
            </a:r>
            <a:r>
              <a:rPr dirty="0" sz="1400">
                <a:latin typeface="Times New Roman"/>
                <a:cs typeface="Times New Roman"/>
              </a:rPr>
              <a:t>eq.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(8)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dirty="0" sz="1400" spc="-5">
                <a:latin typeface="Times New Roman"/>
                <a:cs typeface="Times New Roman"/>
              </a:rPr>
              <a:t>(1</a:t>
            </a:r>
            <a:r>
              <a:rPr dirty="0" baseline="19841" sz="2100" spc="-7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baseline="19841" sz="2100" spc="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( </a:t>
            </a:r>
            <a:r>
              <a:rPr dirty="0" baseline="27777" sz="1500" spc="-7">
                <a:latin typeface="Cambria Math"/>
                <a:cs typeface="Cambria Math"/>
              </a:rPr>
              <a:t>)</a:t>
            </a:r>
            <a:r>
              <a:rPr dirty="0" sz="1000" spc="-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-5">
                <a:latin typeface="Times New Roman"/>
                <a:cs typeface="Times New Roman"/>
              </a:rPr>
              <a:t>Again, multiply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400" spc="-5">
                <a:latin typeface="Times New Roman"/>
                <a:cs typeface="Times New Roman"/>
              </a:rPr>
              <a:t>(1</a:t>
            </a:r>
            <a:r>
              <a:rPr dirty="0" baseline="19841" sz="2100" spc="-7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baseline="19841" sz="2100" spc="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( </a:t>
            </a:r>
            <a:r>
              <a:rPr dirty="0" baseline="27777" sz="1500" spc="-7">
                <a:latin typeface="Cambria Math"/>
                <a:cs typeface="Cambria Math"/>
              </a:rPr>
              <a:t>)</a:t>
            </a:r>
            <a:r>
              <a:rPr dirty="0" sz="1000" spc="-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1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Subtract eq. (11) from </a:t>
            </a:r>
            <a:r>
              <a:rPr dirty="0" sz="1400">
                <a:latin typeface="Times New Roman"/>
                <a:cs typeface="Times New Roman"/>
              </a:rPr>
              <a:t>eq. (10)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400" spc="-5">
                <a:latin typeface="Times New Roman"/>
                <a:cs typeface="Times New Roman"/>
              </a:rPr>
              <a:t>[(1</a:t>
            </a:r>
            <a:r>
              <a:rPr dirty="0" baseline="19841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)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19841" sz="2100" spc="7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baseline="19841" sz="2100" spc="7">
                <a:latin typeface="Cambria Math"/>
                <a:cs typeface="Cambria Math"/>
              </a:rPr>
              <a:t>  </a:t>
            </a:r>
            <a:r>
              <a:rPr dirty="0" sz="1400" spc="25">
                <a:latin typeface="Cambria Math"/>
                <a:cs typeface="Cambria Math"/>
              </a:rPr>
              <a:t>-</a:t>
            </a:r>
            <a:r>
              <a:rPr dirty="0" baseline="19841" sz="2100" spc="37">
                <a:latin typeface="Cambria Math"/>
                <a:cs typeface="Cambria Math"/>
              </a:rPr>
              <a:t> </a:t>
            </a:r>
            <a:r>
              <a:rPr dirty="0" baseline="27777" sz="1500" spc="-22">
                <a:latin typeface="Cambria Math"/>
                <a:cs typeface="Cambria Math"/>
              </a:rPr>
              <a:t>(</a:t>
            </a:r>
            <a:r>
              <a:rPr dirty="0" baseline="27777" sz="1500" spc="262">
                <a:latin typeface="Cambria Math"/>
                <a:cs typeface="Cambria Math"/>
              </a:rPr>
              <a:t> </a:t>
            </a:r>
            <a:r>
              <a:rPr dirty="0" baseline="27777" sz="1500" spc="-7">
                <a:latin typeface="Cambria Math"/>
                <a:cs typeface="Cambria Math"/>
              </a:rPr>
              <a:t>)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14017" y="5934836"/>
            <a:ext cx="1079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26082" y="5988176"/>
            <a:ext cx="5835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latin typeface="Cambria Math"/>
                <a:cs typeface="Cambria Math"/>
              </a:rPr>
              <a:t>(</a:t>
            </a:r>
            <a:r>
              <a:rPr dirty="0" baseline="16666" sz="1500" spc="15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)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89429" y="5986906"/>
            <a:ext cx="861694" cy="0"/>
          </a:xfrm>
          <a:custGeom>
            <a:avLst/>
            <a:gdLst/>
            <a:ahLst/>
            <a:cxnLst/>
            <a:rect l="l" t="t" r="r" b="b"/>
            <a:pathLst>
              <a:path w="861694" h="0">
                <a:moveTo>
                  <a:pt x="0" y="0"/>
                </a:moveTo>
                <a:lnTo>
                  <a:pt x="86136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29080" y="5846444"/>
            <a:ext cx="37312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38784" algn="l"/>
              </a:tabLst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7222" sz="1500" spc="652">
                <a:latin typeface="Cambria Math"/>
                <a:cs typeface="Cambria Math"/>
              </a:rPr>
              <a:t> </a:t>
            </a:r>
            <a:r>
              <a:rPr dirty="0" baseline="83333" sz="1200" spc="622">
                <a:latin typeface="Cambria Math"/>
                <a:cs typeface="Cambria Math"/>
              </a:rPr>
              <a:t> </a:t>
            </a:r>
            <a:r>
              <a:rPr dirty="0" baseline="83333" sz="1200" spc="502">
                <a:latin typeface="Cambria Math"/>
                <a:cs typeface="Cambria Math"/>
              </a:rPr>
              <a:t> </a:t>
            </a:r>
            <a:r>
              <a:rPr dirty="0" baseline="47222" sz="1500" spc="757">
                <a:latin typeface="Cambria Math"/>
                <a:cs typeface="Cambria Math"/>
              </a:rPr>
              <a:t> </a:t>
            </a:r>
            <a:r>
              <a:rPr dirty="0" baseline="47222" sz="1500" spc="660">
                <a:latin typeface="Cambria Math"/>
                <a:cs typeface="Cambria Math"/>
              </a:rPr>
              <a:t> </a:t>
            </a:r>
            <a:r>
              <a:rPr dirty="0" baseline="47222" sz="1500" spc="652">
                <a:latin typeface="Cambria Math"/>
                <a:cs typeface="Cambria Math"/>
              </a:rPr>
              <a:t> </a:t>
            </a:r>
            <a:r>
              <a:rPr dirty="0" baseline="83333" sz="1200" spc="622">
                <a:latin typeface="Cambria Math"/>
                <a:cs typeface="Cambria Math"/>
              </a:rPr>
              <a:t> </a:t>
            </a:r>
            <a:r>
              <a:rPr dirty="0" baseline="83333" sz="1200">
                <a:latin typeface="Cambria Math"/>
                <a:cs typeface="Cambria Math"/>
              </a:rPr>
              <a:t>( )</a:t>
            </a:r>
            <a:r>
              <a:rPr dirty="0" sz="80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 find the convergence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80058" y="6529704"/>
            <a:ext cx="824865" cy="0"/>
          </a:xfrm>
          <a:custGeom>
            <a:avLst/>
            <a:gdLst/>
            <a:ahLst/>
            <a:cxnLst/>
            <a:rect l="l" t="t" r="r" b="b"/>
            <a:pathLst>
              <a:path w="824864" h="0">
                <a:moveTo>
                  <a:pt x="0" y="0"/>
                </a:moveTo>
                <a:lnTo>
                  <a:pt x="8247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159560" y="6388988"/>
            <a:ext cx="16478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17244" algn="l"/>
              </a:tabLst>
            </a:pP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-27777" sz="1500" spc="742">
                <a:latin typeface="Cambria Math"/>
                <a:cs typeface="Cambria Math"/>
              </a:rPr>
              <a:t> </a:t>
            </a:r>
            <a:r>
              <a:rPr dirty="0" baseline="-27777" sz="1500" spc="532">
                <a:latin typeface="Cambria Math"/>
                <a:cs typeface="Cambria Math"/>
              </a:rPr>
              <a:t> </a:t>
            </a:r>
            <a:r>
              <a:rPr dirty="0" baseline="-27777" sz="1500">
                <a:latin typeface="Cambria Math"/>
                <a:cs typeface="Cambria Math"/>
              </a:rPr>
              <a:t>  </a:t>
            </a:r>
            <a:r>
              <a:rPr dirty="0" baseline="-27777" sz="1500" spc="-15">
                <a:latin typeface="Cambria Math"/>
                <a:cs typeface="Cambria Math"/>
              </a:rPr>
              <a:t> </a:t>
            </a:r>
            <a:r>
              <a:rPr dirty="0" baseline="-27777" sz="1500" spc="532">
                <a:latin typeface="Cambria Math"/>
                <a:cs typeface="Cambria Math"/>
              </a:rPr>
              <a:t> </a:t>
            </a:r>
            <a:r>
              <a:rPr dirty="0" baseline="-27777" sz="1500">
                <a:latin typeface="Cambria Math"/>
                <a:cs typeface="Cambria Math"/>
              </a:rPr>
              <a:t> </a:t>
            </a:r>
            <a:r>
              <a:rPr dirty="0" baseline="-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37105" y="6187820"/>
            <a:ext cx="1872614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  <a:tabLst>
                <a:tab pos="1192530" algn="l"/>
              </a:tabLst>
            </a:pPr>
            <a:r>
              <a:rPr dirty="0" baseline="-19841" sz="2100" spc="86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baseline="-19841" sz="2100" spc="772">
                <a:latin typeface="Cambria Math"/>
                <a:cs typeface="Cambria Math"/>
              </a:rPr>
              <a:t> </a:t>
            </a:r>
            <a:r>
              <a:rPr dirty="0" baseline="-19841" sz="2100" spc="862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baseline="2777" sz="1500" spc="-22">
                <a:latin typeface="Cambria Math"/>
                <a:cs typeface="Cambria Math"/>
              </a:rPr>
              <a:t>(</a:t>
            </a:r>
            <a:r>
              <a:rPr dirty="0" sz="1000" spc="20">
                <a:latin typeface="Cambria Math"/>
                <a:cs typeface="Cambria Math"/>
              </a:rPr>
              <a:t> </a:t>
            </a:r>
            <a:r>
              <a:rPr dirty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6507860"/>
            <a:ext cx="24822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19810" algn="l"/>
                <a:tab pos="1387475" algn="l"/>
                <a:tab pos="2394585" algn="l"/>
              </a:tabLst>
            </a:pPr>
            <a:r>
              <a:rPr dirty="0" baseline="5555" sz="1500" spc="675">
                <a:latin typeface="Cambria Math"/>
                <a:cs typeface="Cambria Math"/>
              </a:rPr>
              <a:t> </a:t>
            </a:r>
            <a:r>
              <a:rPr dirty="0" baseline="5555" sz="1500" spc="922">
                <a:latin typeface="Cambria Math"/>
                <a:cs typeface="Cambria Math"/>
              </a:rPr>
              <a:t> </a:t>
            </a:r>
            <a:r>
              <a:rPr dirty="0" baseline="5555" sz="1500" spc="1042">
                <a:latin typeface="Cambria Math"/>
                <a:cs typeface="Cambria Math"/>
              </a:rPr>
              <a:t> </a:t>
            </a:r>
            <a:r>
              <a:rPr dirty="0" baseline="5555" sz="1500" spc="1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>
                <a:latin typeface="Cambria Math"/>
                <a:cs typeface="Cambria Math"/>
              </a:rPr>
              <a:t>	</a:t>
            </a:r>
            <a:r>
              <a:rPr dirty="0" baseline="5555" sz="1500" spc="652">
                <a:latin typeface="Cambria Math"/>
                <a:cs typeface="Cambria Math"/>
              </a:rPr>
              <a:t> </a:t>
            </a:r>
            <a:r>
              <a:rPr dirty="0" baseline="5555" sz="1500" spc="922">
                <a:latin typeface="Cambria Math"/>
                <a:cs typeface="Cambria Math"/>
              </a:rPr>
              <a:t> </a:t>
            </a:r>
            <a:r>
              <a:rPr dirty="0" baseline="5555" sz="1500" spc="1042">
                <a:latin typeface="Cambria Math"/>
                <a:cs typeface="Cambria Math"/>
              </a:rPr>
              <a:t> </a:t>
            </a:r>
            <a:r>
              <a:rPr dirty="0" baseline="5555" sz="1500" spc="3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39210" y="6506336"/>
            <a:ext cx="3460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 </a:t>
            </a:r>
            <a:r>
              <a:rPr dirty="0" sz="1000" spc="-1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55086" y="6529704"/>
            <a:ext cx="824865" cy="0"/>
          </a:xfrm>
          <a:custGeom>
            <a:avLst/>
            <a:gdLst/>
            <a:ahLst/>
            <a:cxnLst/>
            <a:rect l="l" t="t" r="r" b="b"/>
            <a:pathLst>
              <a:path w="824864" h="0">
                <a:moveTo>
                  <a:pt x="0" y="0"/>
                </a:moveTo>
                <a:lnTo>
                  <a:pt x="8247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24610" y="7090536"/>
            <a:ext cx="824865" cy="0"/>
          </a:xfrm>
          <a:custGeom>
            <a:avLst/>
            <a:gdLst/>
            <a:ahLst/>
            <a:cxnLst/>
            <a:rect l="l" t="t" r="r" b="b"/>
            <a:pathLst>
              <a:path w="824864" h="0">
                <a:moveTo>
                  <a:pt x="0" y="0"/>
                </a:moveTo>
                <a:lnTo>
                  <a:pt x="8244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29080" y="6642582"/>
            <a:ext cx="1383665" cy="665480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000">
              <a:latin typeface="Times New Roman"/>
              <a:cs typeface="Times New Roman"/>
            </a:endParaRPr>
          </a:p>
          <a:p>
            <a:pPr algn="ctr" marR="168910">
              <a:lnSpc>
                <a:spcPct val="100000"/>
              </a:lnSpc>
              <a:spcBef>
                <a:spcPts val="5"/>
              </a:spcBef>
            </a:pPr>
            <a:r>
              <a:rPr dirty="0" baseline="-19841" sz="2100" spc="862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2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baseline="15873" sz="2100" spc="337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04">
                <a:latin typeface="Cambria Math"/>
                <a:cs typeface="Cambria Math"/>
              </a:rPr>
              <a:t> 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>
                <a:latin typeface="Cambria Math"/>
                <a:cs typeface="Cambria Math"/>
              </a:rPr>
              <a:t>  </a:t>
            </a:r>
            <a:r>
              <a:rPr dirty="0" baseline="37698" sz="2100" spc="697">
                <a:latin typeface="Cambria Math"/>
                <a:cs typeface="Cambria Math"/>
              </a:rPr>
              <a:t> </a:t>
            </a:r>
            <a:endParaRPr baseline="37698" sz="21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73276" y="7442072"/>
            <a:ext cx="7454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50110" y="7341489"/>
            <a:ext cx="24701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660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82470" y="7583804"/>
            <a:ext cx="5835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2777" sz="1500" spc="-22">
                <a:latin typeface="Cambria Math"/>
                <a:cs typeface="Cambria Math"/>
              </a:rPr>
              <a:t>(</a:t>
            </a:r>
            <a:r>
              <a:rPr dirty="0" baseline="16666" sz="1500" spc="150">
                <a:latin typeface="Cambria Math"/>
                <a:cs typeface="Cambria Math"/>
              </a:rPr>
              <a:t> </a:t>
            </a:r>
            <a:r>
              <a:rPr dirty="0" baseline="2777" sz="1500">
                <a:latin typeface="Cambria Math"/>
                <a:cs typeface="Cambria Math"/>
              </a:rPr>
              <a:t>)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995170" y="7582788"/>
            <a:ext cx="563245" cy="0"/>
          </a:xfrm>
          <a:custGeom>
            <a:avLst/>
            <a:gdLst/>
            <a:ahLst/>
            <a:cxnLst/>
            <a:rect l="l" t="t" r="r" b="b"/>
            <a:pathLst>
              <a:path w="563244" h="0">
                <a:moveTo>
                  <a:pt x="0" y="0"/>
                </a:moveTo>
                <a:lnTo>
                  <a:pt x="5626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29080" y="7908416"/>
            <a:ext cx="1403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=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92682" y="7791068"/>
            <a:ext cx="284480" cy="201295"/>
          </a:xfrm>
          <a:prstGeom prst="rect">
            <a:avLst/>
          </a:prstGeom>
        </p:spPr>
        <p:txBody>
          <a:bodyPr wrap="square" lIns="0" tIns="158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dirty="0" baseline="-19323" sz="1725" spc="765">
                <a:latin typeface="Cambria Math"/>
                <a:cs typeface="Cambria Math"/>
              </a:rPr>
              <a:t> </a:t>
            </a:r>
            <a:r>
              <a:rPr dirty="0" sz="950" spc="490">
                <a:latin typeface="Cambria Math"/>
                <a:cs typeface="Cambria Math"/>
              </a:rPr>
              <a:t> </a:t>
            </a:r>
            <a:r>
              <a:rPr dirty="0" sz="950" spc="350"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48130" y="8185784"/>
            <a:ext cx="93345" cy="1701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50" spc="320"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559305" y="8200008"/>
            <a:ext cx="71755" cy="9525"/>
          </a:xfrm>
          <a:custGeom>
            <a:avLst/>
            <a:gdLst/>
            <a:ahLst/>
            <a:cxnLst/>
            <a:rect l="l" t="t" r="r" b="b"/>
            <a:pathLst>
              <a:path w="71755" h="9525">
                <a:moveTo>
                  <a:pt x="0" y="9144"/>
                </a:moveTo>
                <a:lnTo>
                  <a:pt x="71627" y="9144"/>
                </a:lnTo>
                <a:lnTo>
                  <a:pt x="71627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295146" y="8086725"/>
            <a:ext cx="48133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>
                <a:latin typeface="Cambria Math"/>
                <a:cs typeface="Cambria Math"/>
              </a:rPr>
              <a:t>(</a:t>
            </a:r>
            <a:r>
              <a:rPr dirty="0" baseline="33816" sz="1725" spc="315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)</a:t>
            </a:r>
            <a:r>
              <a:rPr dirty="0" baseline="20467" sz="1425" spc="525">
                <a:latin typeface="Cambria Math"/>
                <a:cs typeface="Cambria Math"/>
              </a:rPr>
              <a:t> </a:t>
            </a:r>
            <a:endParaRPr baseline="20467" sz="1425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307846" y="8066658"/>
            <a:ext cx="462280" cy="0"/>
          </a:xfrm>
          <a:custGeom>
            <a:avLst/>
            <a:gdLst/>
            <a:ahLst/>
            <a:cxnLst/>
            <a:rect l="l" t="t" r="r" b="b"/>
            <a:pathLst>
              <a:path w="462280" h="0">
                <a:moveTo>
                  <a:pt x="0" y="0"/>
                </a:moveTo>
                <a:lnTo>
                  <a:pt x="461772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129080" y="8519921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95146" y="8378190"/>
            <a:ext cx="426720" cy="443230"/>
          </a:xfrm>
          <a:prstGeom prst="rect">
            <a:avLst/>
          </a:prstGeom>
        </p:spPr>
        <p:txBody>
          <a:bodyPr wrap="square" lIns="0" tIns="15875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250"/>
              </a:spcBef>
            </a:pPr>
            <a:r>
              <a:rPr dirty="0" baseline="-19323" sz="1725" spc="742">
                <a:latin typeface="Cambria Math"/>
                <a:cs typeface="Cambria Math"/>
              </a:rPr>
              <a:t> </a:t>
            </a:r>
            <a:r>
              <a:rPr dirty="0" sz="950" spc="490">
                <a:latin typeface="Cambria Math"/>
                <a:cs typeface="Cambria Math"/>
              </a:rPr>
              <a:t> </a:t>
            </a:r>
            <a:r>
              <a:rPr dirty="0" sz="950" spc="350"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994"/>
              </a:spcBef>
            </a:pPr>
            <a:r>
              <a:rPr dirty="0" sz="950" spc="-5">
                <a:latin typeface="Cambria Math"/>
                <a:cs typeface="Cambria Math"/>
              </a:rPr>
              <a:t>(</a:t>
            </a:r>
            <a:r>
              <a:rPr dirty="0" sz="950" spc="80">
                <a:latin typeface="Cambria Math"/>
                <a:cs typeface="Cambria Math"/>
              </a:rPr>
              <a:t> </a:t>
            </a:r>
            <a:r>
              <a:rPr dirty="0" sz="950" spc="-5">
                <a:latin typeface="Cambria Math"/>
                <a:cs typeface="Cambria Math"/>
              </a:rPr>
              <a:t>)</a:t>
            </a:r>
            <a:r>
              <a:rPr dirty="0" baseline="17543" sz="1425" spc="517">
                <a:latin typeface="Cambria Math"/>
                <a:cs typeface="Cambria Math"/>
              </a:rPr>
              <a:t> </a:t>
            </a:r>
            <a:endParaRPr baseline="17543" sz="1425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307846" y="8828277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5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286510" y="8653779"/>
            <a:ext cx="449580" cy="0"/>
          </a:xfrm>
          <a:custGeom>
            <a:avLst/>
            <a:gdLst/>
            <a:ahLst/>
            <a:cxnLst/>
            <a:rect l="l" t="t" r="r" b="b"/>
            <a:pathLst>
              <a:path w="449580" h="0">
                <a:moveTo>
                  <a:pt x="0" y="0"/>
                </a:moveTo>
                <a:lnTo>
                  <a:pt x="449579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129080" y="8780526"/>
            <a:ext cx="737870" cy="527685"/>
          </a:xfrm>
          <a:prstGeom prst="rect">
            <a:avLst/>
          </a:prstGeom>
        </p:spPr>
        <p:txBody>
          <a:bodyPr wrap="square" lIns="0" tIns="132715" rIns="0" bIns="0" rtlCol="0" vert="horz">
            <a:spAutoFit/>
          </a:bodyPr>
          <a:lstStyle/>
          <a:p>
            <a:pPr algn="ctr" marL="20320">
              <a:lnSpc>
                <a:spcPct val="100000"/>
              </a:lnSpc>
              <a:spcBef>
                <a:spcPts val="1045"/>
              </a:spcBef>
            </a:pPr>
            <a:r>
              <a:rPr dirty="0" baseline="-17543" sz="1425" spc="472">
                <a:latin typeface="Cambria Math"/>
                <a:cs typeface="Cambria Math"/>
              </a:rPr>
              <a:t> </a:t>
            </a:r>
            <a:r>
              <a:rPr dirty="0" sz="950" spc="350"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052573" y="9015221"/>
            <a:ext cx="927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884933" y="9210293"/>
            <a:ext cx="4279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Cambria Math"/>
                <a:cs typeface="Cambria Math"/>
              </a:rPr>
              <a:t>(</a:t>
            </a:r>
            <a:r>
              <a:rPr dirty="0" sz="1000" spc="20">
                <a:latin typeface="Cambria Math"/>
                <a:cs typeface="Cambria Math"/>
              </a:rPr>
              <a:t> </a:t>
            </a:r>
            <a:r>
              <a:rPr dirty="0" sz="1000" spc="-10">
                <a:latin typeface="Cambria Math"/>
                <a:cs typeface="Cambria Math"/>
              </a:rPr>
              <a:t>)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897633" y="9209277"/>
            <a:ext cx="407670" cy="0"/>
          </a:xfrm>
          <a:custGeom>
            <a:avLst/>
            <a:gdLst/>
            <a:ahLst/>
            <a:cxnLst/>
            <a:rect l="l" t="t" r="r" b="b"/>
            <a:pathLst>
              <a:path w="407669" h="0">
                <a:moveTo>
                  <a:pt x="0" y="0"/>
                </a:moveTo>
                <a:lnTo>
                  <a:pt x="4072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327150" y="1412493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4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322577"/>
            <a:ext cx="17475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Ex 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prove that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baseline="19841" sz="2100" spc="39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0136" y="539596"/>
            <a:ext cx="2631440" cy="9074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5510" marR="5080" indent="-893444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Z-Transform  </a:t>
            </a:r>
            <a:r>
              <a:rPr dirty="0" sz="1400" i="1">
                <a:latin typeface="Lucida Calligraphy"/>
                <a:cs typeface="Lucida Calligraphy"/>
              </a:rPr>
              <a:t>Part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one</a:t>
            </a:r>
            <a:endParaRPr sz="1400">
              <a:latin typeface="Lucida Calligraphy"/>
              <a:cs typeface="Lucida Calligraphy"/>
            </a:endParaRPr>
          </a:p>
          <a:p>
            <a:pPr algn="r" marR="98425">
              <a:lnSpc>
                <a:spcPct val="100000"/>
              </a:lnSpc>
              <a:spcBef>
                <a:spcPts val="1350"/>
              </a:spcBef>
            </a:pP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38398" y="1464310"/>
            <a:ext cx="2679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0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951098" y="1463293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4" h="0">
                <a:moveTo>
                  <a:pt x="0" y="0"/>
                </a:moveTo>
                <a:lnTo>
                  <a:pt x="24536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29080" y="1580608"/>
            <a:ext cx="4286250" cy="1054735"/>
          </a:xfrm>
          <a:prstGeom prst="rect">
            <a:avLst/>
          </a:prstGeom>
        </p:spPr>
        <p:txBody>
          <a:bodyPr wrap="square" lIns="0" tIns="1130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algn="ctr" marR="2682240">
              <a:lnSpc>
                <a:spcPct val="100000"/>
              </a:lnSpc>
              <a:spcBef>
                <a:spcPts val="55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baseline="21825" sz="2100" spc="3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2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30555" sz="1500" spc="750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30555" sz="1500" spc="742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30555" sz="1500" spc="742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 </a:t>
            </a:r>
            <a:r>
              <a:rPr dirty="0" baseline="30555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30555" sz="1500" spc="61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30555" sz="1500" spc="742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 </a:t>
            </a:r>
            <a:r>
              <a:rPr dirty="0" baseline="30555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30555" sz="1500" spc="61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30555" sz="1500" spc="742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 </a:t>
            </a:r>
            <a:r>
              <a:rPr dirty="0" baseline="30555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2679700">
              <a:lnSpc>
                <a:spcPct val="100000"/>
              </a:lnSpc>
              <a:spcBef>
                <a:spcPts val="1510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2718561"/>
            <a:ext cx="26181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0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which converge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78884" y="2859277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5" h="0">
                <a:moveTo>
                  <a:pt x="0" y="0"/>
                </a:moveTo>
                <a:lnTo>
                  <a:pt x="24536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055745" y="2718561"/>
            <a:ext cx="8750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baseline="19841" sz="2100" spc="997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66184" y="2621940"/>
            <a:ext cx="1675130" cy="41592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Times New Roman"/>
              <a:cs typeface="Times New Roman"/>
            </a:endParaRPr>
          </a:p>
          <a:p>
            <a:pPr algn="ctr" marR="102870">
              <a:lnSpc>
                <a:spcPct val="100000"/>
              </a:lnSpc>
              <a:tabLst>
                <a:tab pos="1303020" algn="l"/>
              </a:tabLst>
            </a:pPr>
            <a:r>
              <a:rPr dirty="0" sz="1000" spc="400">
                <a:latin typeface="Cambria Math"/>
                <a:cs typeface="Cambria Math"/>
              </a:rPr>
              <a:t> </a:t>
            </a:r>
            <a:r>
              <a:rPr dirty="0" sz="1000" spc="400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tabLst>
                <a:tab pos="1188085" algn="l"/>
              </a:tabLst>
            </a:pP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0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509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622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967604" y="2859277"/>
            <a:ext cx="464184" cy="0"/>
          </a:xfrm>
          <a:custGeom>
            <a:avLst/>
            <a:gdLst/>
            <a:ahLst/>
            <a:cxnLst/>
            <a:rect l="l" t="t" r="r" b="b"/>
            <a:pathLst>
              <a:path w="464185" h="0">
                <a:moveTo>
                  <a:pt x="0" y="0"/>
                </a:moveTo>
                <a:lnTo>
                  <a:pt x="4636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29080" y="3158997"/>
            <a:ext cx="8280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baseline="19841" sz="2100" spc="997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37917" y="3023361"/>
            <a:ext cx="1117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80945" y="3277869"/>
            <a:ext cx="42545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993645" y="3299713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1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29080" y="3455644"/>
            <a:ext cx="2401570" cy="641350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5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find Z-transform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1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78075" y="4389754"/>
            <a:ext cx="716280" cy="0"/>
          </a:xfrm>
          <a:custGeom>
            <a:avLst/>
            <a:gdLst/>
            <a:ahLst/>
            <a:cxnLst/>
            <a:rect l="l" t="t" r="r" b="b"/>
            <a:pathLst>
              <a:path w="716280" h="0">
                <a:moveTo>
                  <a:pt x="0" y="0"/>
                </a:moveTo>
                <a:lnTo>
                  <a:pt x="7162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129080" y="4249038"/>
            <a:ext cx="203771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baseline="47619" sz="2100" spc="997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]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73810" y="4806822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286510" y="4799710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1"/>
                </a:moveTo>
                <a:lnTo>
                  <a:pt x="73152" y="12191"/>
                </a:lnTo>
                <a:lnTo>
                  <a:pt x="7315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129080" y="4665090"/>
            <a:ext cx="3390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baseline="33730" sz="2100" spc="22">
                <a:latin typeface="Times New Roman"/>
                <a:cs typeface="Times New Roman"/>
              </a:rPr>
              <a:t> </a:t>
            </a:r>
            <a:r>
              <a:rPr dirty="0" sz="1400" spc="-265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495297" y="4805806"/>
            <a:ext cx="437515" cy="0"/>
          </a:xfrm>
          <a:custGeom>
            <a:avLst/>
            <a:gdLst/>
            <a:ahLst/>
            <a:cxnLst/>
            <a:rect l="l" t="t" r="r" b="b"/>
            <a:pathLst>
              <a:path w="437514" h="0">
                <a:moveTo>
                  <a:pt x="0" y="0"/>
                </a:moveTo>
                <a:lnTo>
                  <a:pt x="4373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956561" y="4665090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65477" y="4611751"/>
            <a:ext cx="77724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7230" algn="l"/>
              </a:tabLst>
            </a:pPr>
            <a:r>
              <a:rPr dirty="0" sz="1000" spc="305">
                <a:latin typeface="Cambria Math"/>
                <a:cs typeface="Cambria Math"/>
              </a:rPr>
              <a:t> </a:t>
            </a:r>
            <a:r>
              <a:rPr dirty="0" sz="1000" spc="305">
                <a:latin typeface="Cambria Math"/>
                <a:cs typeface="Cambria Math"/>
              </a:rPr>
              <a:t>	</a:t>
            </a: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141473" y="4805806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 h="0">
                <a:moveTo>
                  <a:pt x="0" y="0"/>
                </a:moveTo>
                <a:lnTo>
                  <a:pt x="5123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642742" y="4303847"/>
            <a:ext cx="142875" cy="600710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marL="56515">
              <a:lnSpc>
                <a:spcPct val="100000"/>
              </a:lnSpc>
              <a:spcBef>
                <a:spcPts val="78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dirty="0" sz="1400" spc="-265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281938" y="5247766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1"/>
                </a:moveTo>
                <a:lnTo>
                  <a:pt x="73152" y="12191"/>
                </a:lnTo>
                <a:lnTo>
                  <a:pt x="7315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129080" y="5113146"/>
            <a:ext cx="3333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baseline="33730" sz="2100" spc="480">
                <a:latin typeface="Times New Roman"/>
                <a:cs typeface="Times New Roman"/>
              </a:rPr>
              <a:t> </a:t>
            </a:r>
            <a:r>
              <a:rPr dirty="0" sz="1400" spc="-265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482597" y="4768722"/>
            <a:ext cx="1181735" cy="42164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  <a:tabLst>
                <a:tab pos="658495" algn="l"/>
              </a:tabLst>
            </a:pPr>
            <a:r>
              <a:rPr dirty="0" baseline="-16666" sz="1500" spc="472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baseline="-16666" sz="1500" spc="585">
                <a:latin typeface="Cambria Math"/>
                <a:cs typeface="Cambria Math"/>
              </a:rPr>
              <a:t> </a:t>
            </a:r>
            <a:r>
              <a:rPr dirty="0" sz="800" spc="254">
                <a:latin typeface="Cambria Math"/>
                <a:cs typeface="Cambria Math"/>
              </a:rPr>
              <a:t> </a:t>
            </a:r>
            <a:r>
              <a:rPr dirty="0" sz="800" spc="360">
                <a:latin typeface="Cambria Math"/>
                <a:cs typeface="Cambria Math"/>
              </a:rPr>
              <a:t> </a:t>
            </a:r>
            <a:r>
              <a:rPr dirty="0" sz="800" spc="365">
                <a:latin typeface="Cambria Math"/>
                <a:cs typeface="Cambria Math"/>
              </a:rPr>
              <a:t> </a:t>
            </a:r>
            <a:r>
              <a:rPr dirty="0" sz="800">
                <a:latin typeface="Cambria Math"/>
                <a:cs typeface="Cambria Math"/>
              </a:rPr>
              <a:t>	</a:t>
            </a:r>
            <a:r>
              <a:rPr dirty="0" baseline="-16666" sz="1500" spc="494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5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254">
                <a:latin typeface="Cambria Math"/>
                <a:cs typeface="Cambria Math"/>
              </a:rPr>
              <a:t> </a:t>
            </a:r>
            <a:r>
              <a:rPr dirty="0" sz="800" spc="36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  <a:p>
            <a:pPr marL="71755">
              <a:lnSpc>
                <a:spcPct val="100000"/>
              </a:lnSpc>
              <a:spcBef>
                <a:spcPts val="960"/>
              </a:spcBef>
            </a:pPr>
            <a:r>
              <a:rPr dirty="0" baseline="-19444" sz="1500" spc="509">
                <a:latin typeface="Cambria Math"/>
                <a:cs typeface="Cambria Math"/>
              </a:rPr>
              <a:t> </a:t>
            </a:r>
            <a:r>
              <a:rPr dirty="0" baseline="-19444" sz="1500" spc="742">
                <a:latin typeface="Cambria Math"/>
                <a:cs typeface="Cambria Math"/>
              </a:rPr>
              <a:t> </a:t>
            </a:r>
            <a:r>
              <a:rPr dirty="0" baseline="-19444" sz="1500" spc="5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254">
                <a:latin typeface="Cambria Math"/>
                <a:cs typeface="Cambria Math"/>
              </a:rPr>
              <a:t> </a:t>
            </a:r>
            <a:r>
              <a:rPr dirty="0" sz="800" spc="360">
                <a:latin typeface="Cambria Math"/>
                <a:cs typeface="Cambria Math"/>
              </a:rPr>
              <a:t> </a:t>
            </a:r>
            <a:r>
              <a:rPr dirty="0" sz="800" spc="395">
                <a:latin typeface="Cambria Math"/>
                <a:cs typeface="Cambria Math"/>
              </a:rPr>
              <a:t> </a:t>
            </a:r>
            <a:r>
              <a:rPr dirty="0" baseline="-19444" sz="1500" spc="757">
                <a:latin typeface="Cambria Math"/>
                <a:cs typeface="Cambria Math"/>
              </a:rPr>
              <a:t> </a:t>
            </a:r>
            <a:r>
              <a:rPr dirty="0" baseline="-19444" sz="1500" spc="494">
                <a:latin typeface="Cambria Math"/>
                <a:cs typeface="Cambria Math"/>
              </a:rPr>
              <a:t> </a:t>
            </a:r>
            <a:r>
              <a:rPr dirty="0" baseline="-19444" sz="1500" spc="742">
                <a:latin typeface="Cambria Math"/>
                <a:cs typeface="Cambria Math"/>
              </a:rPr>
              <a:t> </a:t>
            </a:r>
            <a:r>
              <a:rPr dirty="0" baseline="-19444" sz="1500" spc="585">
                <a:latin typeface="Cambria Math"/>
                <a:cs typeface="Cambria Math"/>
              </a:rPr>
              <a:t> </a:t>
            </a:r>
            <a:r>
              <a:rPr dirty="0" sz="800" spc="254">
                <a:latin typeface="Cambria Math"/>
                <a:cs typeface="Cambria Math"/>
              </a:rPr>
              <a:t> </a:t>
            </a:r>
            <a:r>
              <a:rPr dirty="0" sz="800" spc="36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269238" y="5254878"/>
            <a:ext cx="1447800" cy="17780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 </a:t>
            </a:r>
            <a:r>
              <a:rPr dirty="0" sz="1000" spc="80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382">
                <a:latin typeface="Cambria Math"/>
                <a:cs typeface="Cambria Math"/>
              </a:rPr>
              <a:t> </a:t>
            </a:r>
            <a:r>
              <a:rPr dirty="0" baseline="20833" sz="1200" spc="540">
                <a:latin typeface="Cambria Math"/>
                <a:cs typeface="Cambria Math"/>
              </a:rPr>
              <a:t> </a:t>
            </a:r>
            <a:r>
              <a:rPr dirty="0" baseline="20833" sz="1200" spc="592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30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622">
                <a:latin typeface="Cambria Math"/>
                <a:cs typeface="Cambria Math"/>
              </a:rPr>
              <a:t> </a:t>
            </a:r>
            <a:r>
              <a:rPr dirty="0" baseline="20833" sz="1200" spc="382">
                <a:latin typeface="Cambria Math"/>
                <a:cs typeface="Cambria Math"/>
              </a:rPr>
              <a:t> </a:t>
            </a:r>
            <a:r>
              <a:rPr dirty="0" baseline="20833" sz="1200" spc="540">
                <a:latin typeface="Cambria Math"/>
                <a:cs typeface="Cambria Math"/>
              </a:rPr>
              <a:t> </a:t>
            </a:r>
            <a:r>
              <a:rPr dirty="0" baseline="20833" sz="1200" spc="59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449577" y="5253863"/>
            <a:ext cx="1254760" cy="0"/>
          </a:xfrm>
          <a:custGeom>
            <a:avLst/>
            <a:gdLst/>
            <a:ahLst/>
            <a:cxnLst/>
            <a:rect l="l" t="t" r="r" b="b"/>
            <a:pathLst>
              <a:path w="1254760" h="0">
                <a:moveTo>
                  <a:pt x="0" y="0"/>
                </a:moveTo>
                <a:lnTo>
                  <a:pt x="12545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691510" y="5113146"/>
            <a:ext cx="908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65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286510" y="5700394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129080" y="5565774"/>
            <a:ext cx="3365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baseline="33730" sz="2100" spc="30">
                <a:latin typeface="Times New Roman"/>
                <a:cs typeface="Times New Roman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578610" y="5507863"/>
            <a:ext cx="10915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1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">
                <a:latin typeface="Cambria Math"/>
                <a:cs typeface="Cambria Math"/>
              </a:rPr>
              <a:t>(</a:t>
            </a:r>
            <a:r>
              <a:rPr dirty="0" baseline="19444" sz="1500" spc="300">
                <a:latin typeface="Cambria Math"/>
                <a:cs typeface="Cambria Math"/>
              </a:rPr>
              <a:t> </a:t>
            </a:r>
            <a:r>
              <a:rPr dirty="0" sz="1000" spc="30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273810" y="5707507"/>
            <a:ext cx="15347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 </a:t>
            </a:r>
            <a:r>
              <a:rPr dirty="0" sz="1000" spc="70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135">
                <a:latin typeface="Cambria Math"/>
                <a:cs typeface="Cambria Math"/>
              </a:rPr>
              <a:t>,</a:t>
            </a:r>
            <a:r>
              <a:rPr dirty="0" baseline="16666" sz="1500" spc="284">
                <a:latin typeface="Cambria Math"/>
                <a:cs typeface="Cambria Math"/>
              </a:rPr>
              <a:t> </a:t>
            </a:r>
            <a:r>
              <a:rPr dirty="0" sz="1000" spc="10">
                <a:latin typeface="Cambria Math"/>
                <a:cs typeface="Cambria Math"/>
              </a:rPr>
              <a:t>-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452625" y="5706490"/>
            <a:ext cx="1344930" cy="0"/>
          </a:xfrm>
          <a:custGeom>
            <a:avLst/>
            <a:gdLst/>
            <a:ahLst/>
            <a:cxnLst/>
            <a:rect l="l" t="t" r="r" b="b"/>
            <a:pathLst>
              <a:path w="1344930" h="0">
                <a:moveTo>
                  <a:pt x="0" y="0"/>
                </a:moveTo>
                <a:lnTo>
                  <a:pt x="134442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784475" y="5565774"/>
            <a:ext cx="882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129080" y="6073520"/>
            <a:ext cx="11906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9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)-</a:t>
            </a:r>
            <a:r>
              <a:rPr dirty="0" baseline="1984" sz="21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344039" y="5897347"/>
            <a:ext cx="126619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 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 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356739" y="6214236"/>
            <a:ext cx="1240790" cy="0"/>
          </a:xfrm>
          <a:custGeom>
            <a:avLst/>
            <a:gdLst/>
            <a:ahLst/>
            <a:cxnLst/>
            <a:rect l="l" t="t" r="r" b="b"/>
            <a:pathLst>
              <a:path w="1240789" h="0">
                <a:moveTo>
                  <a:pt x="0" y="0"/>
                </a:moveTo>
                <a:lnTo>
                  <a:pt x="1240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1129080" y="6469760"/>
            <a:ext cx="16078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HW</a:t>
            </a:r>
            <a:r>
              <a:rPr dirty="0" baseline="-12345" sz="1350" spc="-7">
                <a:latin typeface="Times New Roman"/>
                <a:cs typeface="Times New Roman"/>
              </a:rPr>
              <a:t>1</a:t>
            </a:r>
            <a:r>
              <a:rPr dirty="0" sz="1400" spc="-5">
                <a:latin typeface="Times New Roman"/>
                <a:cs typeface="Times New Roman"/>
              </a:rPr>
              <a:t>/ </a:t>
            </a:r>
            <a:r>
              <a:rPr dirty="0" sz="1400">
                <a:latin typeface="Times New Roman"/>
                <a:cs typeface="Times New Roman"/>
              </a:rPr>
              <a:t>find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)-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423161" y="6934580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129080" y="6844665"/>
            <a:ext cx="26250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HW </a:t>
            </a:r>
            <a:r>
              <a:rPr dirty="0" sz="1400">
                <a:latin typeface="Times New Roman"/>
                <a:cs typeface="Times New Roman"/>
              </a:rPr>
              <a:t>/ prove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>
                <a:latin typeface="Times New Roman"/>
                <a:cs typeface="Times New Roman"/>
              </a:rPr>
              <a:t>Z [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)-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102989" y="6791325"/>
            <a:ext cx="7702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4305" sz="1200" spc="622">
                <a:latin typeface="Cambria Math"/>
                <a:cs typeface="Cambria Math"/>
              </a:rPr>
              <a:t> </a:t>
            </a:r>
            <a:r>
              <a:rPr dirty="0" baseline="24305" sz="1200" spc="592">
                <a:latin typeface="Cambria Math"/>
                <a:cs typeface="Cambria Math"/>
              </a:rPr>
              <a:t> </a:t>
            </a:r>
            <a:r>
              <a:rPr dirty="0" sz="1000" spc="265">
                <a:latin typeface="Cambria Math"/>
                <a:cs typeface="Cambria Math"/>
              </a:rPr>
              <a:t> </a:t>
            </a:r>
            <a:r>
              <a:rPr dirty="0" sz="1000" spc="245">
                <a:latin typeface="Cambria Math"/>
                <a:cs typeface="Cambria Math"/>
              </a:rPr>
              <a:t> </a:t>
            </a:r>
            <a:r>
              <a:rPr dirty="0" sz="1000" spc="250">
                <a:latin typeface="Cambria Math"/>
                <a:cs typeface="Cambria Math"/>
              </a:rPr>
              <a:t> </a:t>
            </a:r>
            <a:r>
              <a:rPr dirty="0" sz="1000" spc="-15">
                <a:latin typeface="Cambria Math"/>
                <a:cs typeface="Cambria Math"/>
              </a:rPr>
              <a:t>(</a:t>
            </a:r>
            <a:r>
              <a:rPr dirty="0" sz="1000" spc="125">
                <a:latin typeface="Cambria Math"/>
                <a:cs typeface="Cambria Math"/>
              </a:rPr>
              <a:t> </a:t>
            </a:r>
            <a:r>
              <a:rPr dirty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818001" y="6986396"/>
            <a:ext cx="13379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622">
                <a:latin typeface="Cambria Math"/>
                <a:cs typeface="Cambria Math"/>
              </a:rPr>
              <a:t> </a:t>
            </a:r>
            <a:r>
              <a:rPr dirty="0" baseline="20833" sz="1200" spc="547">
                <a:latin typeface="Cambria Math"/>
                <a:cs typeface="Cambria Math"/>
              </a:rPr>
              <a:t> </a:t>
            </a:r>
            <a:r>
              <a:rPr dirty="0" baseline="20833" sz="1200" spc="15">
                <a:latin typeface="Cambria Math"/>
                <a:cs typeface="Cambria Math"/>
              </a:rPr>
              <a:t> </a:t>
            </a: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270">
                <a:latin typeface="Cambria Math"/>
                <a:cs typeface="Cambria Math"/>
              </a:rPr>
              <a:t> </a:t>
            </a:r>
            <a:r>
              <a:rPr dirty="0" baseline="2777" sz="1500" spc="-22">
                <a:latin typeface="Cambria Math"/>
                <a:cs typeface="Cambria Math"/>
              </a:rPr>
              <a:t>(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baseline="2777" sz="1500">
                <a:latin typeface="Cambria Math"/>
                <a:cs typeface="Cambria Math"/>
              </a:rPr>
              <a:t>)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622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r>
              <a:rPr dirty="0" baseline="20833" sz="1200" spc="547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830701" y="6985380"/>
            <a:ext cx="1315720" cy="0"/>
          </a:xfrm>
          <a:custGeom>
            <a:avLst/>
            <a:gdLst/>
            <a:ahLst/>
            <a:cxnLst/>
            <a:rect l="l" t="t" r="r" b="b"/>
            <a:pathLst>
              <a:path w="1315720" h="0">
                <a:moveTo>
                  <a:pt x="0" y="0"/>
                </a:moveTo>
                <a:lnTo>
                  <a:pt x="131546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1129080" y="7227189"/>
            <a:ext cx="45891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6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find transform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function that shown in Figure</a:t>
            </a:r>
            <a:r>
              <a:rPr dirty="0" sz="1400" spc="-1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(1)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868295" y="8165972"/>
            <a:ext cx="3816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0.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81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984300" y="7975472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122984" y="9167621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174318" y="9167621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272154" y="9167621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325092" y="9167621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418834" y="9167621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471772" y="9167621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1171575" y="9126219"/>
            <a:ext cx="5762625" cy="76200"/>
          </a:xfrm>
          <a:custGeom>
            <a:avLst/>
            <a:gdLst/>
            <a:ahLst/>
            <a:cxnLst/>
            <a:rect l="l" t="t" r="r" b="b"/>
            <a:pathLst>
              <a:path w="5762625" h="76200">
                <a:moveTo>
                  <a:pt x="5746877" y="30225"/>
                </a:moveTo>
                <a:lnTo>
                  <a:pt x="5699125" y="30225"/>
                </a:lnTo>
                <a:lnTo>
                  <a:pt x="5699125" y="46100"/>
                </a:lnTo>
                <a:lnTo>
                  <a:pt x="5686425" y="46102"/>
                </a:lnTo>
                <a:lnTo>
                  <a:pt x="5686425" y="76199"/>
                </a:lnTo>
                <a:lnTo>
                  <a:pt x="5762625" y="38099"/>
                </a:lnTo>
                <a:lnTo>
                  <a:pt x="5746877" y="30225"/>
                </a:lnTo>
                <a:close/>
              </a:path>
              <a:path w="5762625" h="76200">
                <a:moveTo>
                  <a:pt x="5686425" y="30227"/>
                </a:moveTo>
                <a:lnTo>
                  <a:pt x="0" y="30733"/>
                </a:lnTo>
                <a:lnTo>
                  <a:pt x="0" y="46608"/>
                </a:lnTo>
                <a:lnTo>
                  <a:pt x="5686425" y="46102"/>
                </a:lnTo>
                <a:lnTo>
                  <a:pt x="5686425" y="30227"/>
                </a:lnTo>
                <a:close/>
              </a:path>
              <a:path w="5762625" h="76200">
                <a:moveTo>
                  <a:pt x="5699125" y="30225"/>
                </a:moveTo>
                <a:lnTo>
                  <a:pt x="5686425" y="30227"/>
                </a:lnTo>
                <a:lnTo>
                  <a:pt x="5686425" y="46102"/>
                </a:lnTo>
                <a:lnTo>
                  <a:pt x="5699125" y="46100"/>
                </a:lnTo>
                <a:lnTo>
                  <a:pt x="5699125" y="30225"/>
                </a:lnTo>
                <a:close/>
              </a:path>
              <a:path w="5762625" h="76200">
                <a:moveTo>
                  <a:pt x="5686425" y="0"/>
                </a:moveTo>
                <a:lnTo>
                  <a:pt x="5686425" y="30227"/>
                </a:lnTo>
                <a:lnTo>
                  <a:pt x="5746877" y="30225"/>
                </a:lnTo>
                <a:lnTo>
                  <a:pt x="56864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133792" y="8067357"/>
            <a:ext cx="81279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143609" y="7639050"/>
            <a:ext cx="76200" cy="1543050"/>
          </a:xfrm>
          <a:custGeom>
            <a:avLst/>
            <a:gdLst/>
            <a:ahLst/>
            <a:cxnLst/>
            <a:rect l="l" t="t" r="r" b="b"/>
            <a:pathLst>
              <a:path w="76200" h="1543050">
                <a:moveTo>
                  <a:pt x="46037" y="63499"/>
                </a:moveTo>
                <a:lnTo>
                  <a:pt x="30162" y="63499"/>
                </a:lnTo>
                <a:lnTo>
                  <a:pt x="29552" y="1543049"/>
                </a:lnTo>
                <a:lnTo>
                  <a:pt x="45427" y="1543049"/>
                </a:lnTo>
                <a:lnTo>
                  <a:pt x="46037" y="63499"/>
                </a:lnTo>
                <a:close/>
              </a:path>
              <a:path w="76200" h="1543050">
                <a:moveTo>
                  <a:pt x="38125" y="0"/>
                </a:moveTo>
                <a:lnTo>
                  <a:pt x="0" y="76199"/>
                </a:lnTo>
                <a:lnTo>
                  <a:pt x="30157" y="76199"/>
                </a:lnTo>
                <a:lnTo>
                  <a:pt x="30162" y="63499"/>
                </a:lnTo>
                <a:lnTo>
                  <a:pt x="69854" y="63499"/>
                </a:lnTo>
                <a:lnTo>
                  <a:pt x="38125" y="0"/>
                </a:lnTo>
                <a:close/>
              </a:path>
              <a:path w="76200" h="1543050">
                <a:moveTo>
                  <a:pt x="69854" y="63499"/>
                </a:moveTo>
                <a:lnTo>
                  <a:pt x="46037" y="63499"/>
                </a:lnTo>
                <a:lnTo>
                  <a:pt x="46032" y="76199"/>
                </a:lnTo>
                <a:lnTo>
                  <a:pt x="76200" y="76199"/>
                </a:lnTo>
                <a:lnTo>
                  <a:pt x="69854" y="634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1923033" y="8074532"/>
            <a:ext cx="251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0.9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886580" y="8242553"/>
            <a:ext cx="4318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0.7</a:t>
            </a:r>
            <a:r>
              <a:rPr dirty="0" sz="1400" spc="-10">
                <a:latin typeface="Calibri"/>
                <a:cs typeface="Calibri"/>
              </a:rPr>
              <a:t>2</a:t>
            </a:r>
            <a:r>
              <a:rPr dirty="0" sz="1400">
                <a:latin typeface="Calibri"/>
                <a:cs typeface="Calibri"/>
              </a:rPr>
              <a:t>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903089" y="8337041"/>
            <a:ext cx="5219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0.6</a:t>
            </a:r>
            <a:r>
              <a:rPr dirty="0" sz="1400" spc="-10">
                <a:latin typeface="Calibri"/>
                <a:cs typeface="Calibri"/>
              </a:rPr>
              <a:t>5</a:t>
            </a:r>
            <a:r>
              <a:rPr dirty="0" sz="1400">
                <a:latin typeface="Calibri"/>
                <a:cs typeface="Calibri"/>
              </a:rPr>
              <a:t>61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801105" y="8423909"/>
            <a:ext cx="6115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0.59049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6467157" y="8510587"/>
            <a:ext cx="81279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438457" y="8419782"/>
            <a:ext cx="81279" cy="812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329112" y="8328977"/>
            <a:ext cx="81279" cy="812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276282" y="8253412"/>
            <a:ext cx="81279" cy="812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2181542" y="8172132"/>
            <a:ext cx="81280" cy="812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281045" y="9380219"/>
            <a:ext cx="676275" cy="333375"/>
          </a:xfrm>
          <a:custGeom>
            <a:avLst/>
            <a:gdLst/>
            <a:ahLst/>
            <a:cxnLst/>
            <a:rect l="l" t="t" r="r" b="b"/>
            <a:pathLst>
              <a:path w="676275" h="333375">
                <a:moveTo>
                  <a:pt x="0" y="333374"/>
                </a:moveTo>
                <a:lnTo>
                  <a:pt x="676275" y="333374"/>
                </a:lnTo>
                <a:lnTo>
                  <a:pt x="676275" y="0"/>
                </a:lnTo>
                <a:lnTo>
                  <a:pt x="0" y="0"/>
                </a:lnTo>
                <a:lnTo>
                  <a:pt x="0" y="3333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3384930" y="9411410"/>
            <a:ext cx="4699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Fig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(1)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06748" y="9736022"/>
            <a:ext cx="15494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Calibri"/>
                <a:cs typeface="Calibri"/>
              </a:rPr>
              <a:t>6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80136" y="539596"/>
            <a:ext cx="2631440" cy="993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5510" marR="5080" indent="-893444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Z-Transform  </a:t>
            </a:r>
            <a:r>
              <a:rPr dirty="0" sz="1400" i="1">
                <a:latin typeface="Lucida Calligraphy"/>
                <a:cs typeface="Lucida Calligraphy"/>
              </a:rPr>
              <a:t>Part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one</a:t>
            </a:r>
            <a:endParaRPr sz="1400">
              <a:latin typeface="Lucida Calligraphy"/>
              <a:cs typeface="Lucida Calligraphy"/>
            </a:endParaRPr>
          </a:p>
          <a:p>
            <a:pPr marL="561340">
              <a:lnSpc>
                <a:spcPct val="100000"/>
              </a:lnSpc>
              <a:spcBef>
                <a:spcPts val="1550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604518"/>
            <a:ext cx="2336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80210" algn="l"/>
              </a:tabLst>
            </a:pPr>
            <a:r>
              <a:rPr dirty="0" sz="1400" spc="-5">
                <a:latin typeface="Times New Roman"/>
                <a:cs typeface="Times New Roman"/>
              </a:rPr>
              <a:t>Since   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4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)- </a:t>
            </a:r>
            <a:r>
              <a:rPr dirty="0" sz="1400" spc="5">
                <a:latin typeface="Cambria Math"/>
                <a:cs typeface="Cambria Math"/>
              </a:rPr>
              <a:t>  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∑</a:t>
            </a:r>
            <a:r>
              <a:rPr dirty="0" baseline="21825" sz="2100">
                <a:latin typeface="Cambria Math"/>
                <a:cs typeface="Cambria Math"/>
              </a:rPr>
              <a:t>	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16251" y="1695957"/>
            <a:ext cx="2755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080" y="1823059"/>
            <a:ext cx="5300980" cy="2528570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 spc="-15">
                <a:latin typeface="Cambria Math"/>
                <a:cs typeface="Cambria Math"/>
              </a:rPr>
              <a:t>)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 spc="-15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9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>
                <a:latin typeface="Times New Roman"/>
                <a:cs typeface="Times New Roman"/>
              </a:rPr>
              <a:t>From Fig (1), </a:t>
            </a:r>
            <a:r>
              <a:rPr dirty="0" sz="1400" spc="-5">
                <a:latin typeface="Times New Roman"/>
                <a:cs typeface="Times New Roman"/>
              </a:rPr>
              <a:t>it can be found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  )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)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240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)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19841" sz="2100" spc="7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 (</a:t>
            </a:r>
            <a:r>
              <a:rPr dirty="0" baseline="19841" sz="2100" spc="7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 (</a:t>
            </a:r>
            <a:r>
              <a:rPr dirty="0" baseline="19841" sz="2100" spc="112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89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ct val="145000"/>
              </a:lnSpc>
              <a:spcBef>
                <a:spcPts val="25"/>
              </a:spcBef>
            </a:pP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65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According to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power series condition,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can be  obtained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4537074"/>
            <a:ext cx="7975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254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baseline="1984" sz="21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90089" y="4360900"/>
            <a:ext cx="82931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 marL="8890">
              <a:lnSpc>
                <a:spcPct val="100000"/>
              </a:lnSpc>
              <a:spcBef>
                <a:spcPts val="42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baseline="22222" sz="1500" spc="742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002789" y="4677790"/>
            <a:ext cx="812800" cy="0"/>
          </a:xfrm>
          <a:custGeom>
            <a:avLst/>
            <a:gdLst/>
            <a:ahLst/>
            <a:cxnLst/>
            <a:rect l="l" t="t" r="r" b="b"/>
            <a:pathLst>
              <a:path w="812800" h="0">
                <a:moveTo>
                  <a:pt x="0" y="0"/>
                </a:moveTo>
                <a:lnTo>
                  <a:pt x="8125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29080" y="4969890"/>
            <a:ext cx="12636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91158" y="4916551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73810" y="5050663"/>
            <a:ext cx="33464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33333" sz="1500" spc="525">
                <a:latin typeface="Cambria Math"/>
                <a:cs typeface="Cambria Math"/>
              </a:rPr>
              <a:t> </a:t>
            </a:r>
            <a:r>
              <a:rPr dirty="0" baseline="-33333" sz="1500" spc="757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r>
              <a:rPr dirty="0" sz="800" spc="-1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82597" y="5213730"/>
            <a:ext cx="8318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27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452625" y="5228716"/>
            <a:ext cx="142240" cy="0"/>
          </a:xfrm>
          <a:custGeom>
            <a:avLst/>
            <a:gdLst/>
            <a:ahLst/>
            <a:cxnLst/>
            <a:rect l="l" t="t" r="r" b="b"/>
            <a:pathLst>
              <a:path w="142240" h="0">
                <a:moveTo>
                  <a:pt x="0" y="0"/>
                </a:moveTo>
                <a:lnTo>
                  <a:pt x="141731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286510" y="5110606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84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630426" y="4969890"/>
            <a:ext cx="9975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)-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21051" y="4916551"/>
            <a:ext cx="927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89986" y="5111622"/>
            <a:ext cx="3575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-25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702686" y="5110606"/>
            <a:ext cx="332740" cy="0"/>
          </a:xfrm>
          <a:custGeom>
            <a:avLst/>
            <a:gdLst/>
            <a:ahLst/>
            <a:cxnLst/>
            <a:rect l="l" t="t" r="r" b="b"/>
            <a:pathLst>
              <a:path w="332739" h="0">
                <a:moveTo>
                  <a:pt x="0" y="0"/>
                </a:moveTo>
                <a:lnTo>
                  <a:pt x="33223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327150" y="5542914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7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29080" y="5452998"/>
            <a:ext cx="24072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Ex 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sketch the following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94557" y="5399658"/>
            <a:ext cx="1657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598290" y="5594730"/>
            <a:ext cx="3613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3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-2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610990" y="5593714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 h="0">
                <a:moveTo>
                  <a:pt x="0" y="0"/>
                </a:moveTo>
                <a:lnTo>
                  <a:pt x="335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978021" y="5452998"/>
            <a:ext cx="9925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five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terms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29080" y="5809614"/>
            <a:ext cx="3130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23286" y="9673538"/>
            <a:ext cx="11093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533650" y="6610350"/>
            <a:ext cx="504825" cy="304800"/>
          </a:xfrm>
          <a:custGeom>
            <a:avLst/>
            <a:gdLst/>
            <a:ahLst/>
            <a:cxnLst/>
            <a:rect l="l" t="t" r="r" b="b"/>
            <a:pathLst>
              <a:path w="504825" h="304800">
                <a:moveTo>
                  <a:pt x="0" y="304800"/>
                </a:moveTo>
                <a:lnTo>
                  <a:pt x="504825" y="304800"/>
                </a:lnTo>
                <a:lnTo>
                  <a:pt x="504825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524125" y="6638925"/>
            <a:ext cx="885825" cy="0"/>
          </a:xfrm>
          <a:custGeom>
            <a:avLst/>
            <a:gdLst/>
            <a:ahLst/>
            <a:cxnLst/>
            <a:rect l="l" t="t" r="r" b="b"/>
            <a:pathLst>
              <a:path w="885825" h="0">
                <a:moveTo>
                  <a:pt x="88582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533650" y="7143750"/>
            <a:ext cx="885825" cy="0"/>
          </a:xfrm>
          <a:custGeom>
            <a:avLst/>
            <a:gdLst/>
            <a:ahLst/>
            <a:cxnLst/>
            <a:rect l="l" t="t" r="r" b="b"/>
            <a:pathLst>
              <a:path w="885825" h="0">
                <a:moveTo>
                  <a:pt x="88582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400300" y="7419975"/>
            <a:ext cx="1609725" cy="304800"/>
          </a:xfrm>
          <a:custGeom>
            <a:avLst/>
            <a:gdLst/>
            <a:ahLst/>
            <a:cxnLst/>
            <a:rect l="l" t="t" r="r" b="b"/>
            <a:pathLst>
              <a:path w="1609725" h="304800">
                <a:moveTo>
                  <a:pt x="0" y="304799"/>
                </a:moveTo>
                <a:lnTo>
                  <a:pt x="1609725" y="304799"/>
                </a:lnTo>
                <a:lnTo>
                  <a:pt x="1609725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514600" y="7762875"/>
            <a:ext cx="885825" cy="0"/>
          </a:xfrm>
          <a:custGeom>
            <a:avLst/>
            <a:gdLst/>
            <a:ahLst/>
            <a:cxnLst/>
            <a:rect l="l" t="t" r="r" b="b"/>
            <a:pathLst>
              <a:path w="885825" h="0">
                <a:moveTo>
                  <a:pt x="88582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533650" y="8372475"/>
            <a:ext cx="885825" cy="0"/>
          </a:xfrm>
          <a:custGeom>
            <a:avLst/>
            <a:gdLst/>
            <a:ahLst/>
            <a:cxnLst/>
            <a:rect l="l" t="t" r="r" b="b"/>
            <a:pathLst>
              <a:path w="885825" h="0">
                <a:moveTo>
                  <a:pt x="88582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533650" y="9020175"/>
            <a:ext cx="885825" cy="0"/>
          </a:xfrm>
          <a:custGeom>
            <a:avLst/>
            <a:gdLst/>
            <a:ahLst/>
            <a:cxnLst/>
            <a:rect l="l" t="t" r="r" b="b"/>
            <a:pathLst>
              <a:path w="885825" h="0">
                <a:moveTo>
                  <a:pt x="88582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200275" y="9296400"/>
            <a:ext cx="2581275" cy="304800"/>
          </a:xfrm>
          <a:custGeom>
            <a:avLst/>
            <a:gdLst/>
            <a:ahLst/>
            <a:cxnLst/>
            <a:rect l="l" t="t" r="r" b="b"/>
            <a:pathLst>
              <a:path w="2581275" h="304800">
                <a:moveTo>
                  <a:pt x="0" y="304799"/>
                </a:moveTo>
                <a:lnTo>
                  <a:pt x="2581275" y="304799"/>
                </a:lnTo>
                <a:lnTo>
                  <a:pt x="2581275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313558" y="6356070"/>
            <a:ext cx="2350135" cy="321437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288290">
              <a:lnSpc>
                <a:spcPct val="100000"/>
              </a:lnSpc>
              <a:spcBef>
                <a:spcPts val="375"/>
              </a:spcBef>
            </a:pPr>
            <a:r>
              <a:rPr dirty="0" sz="1400" spc="-190">
                <a:latin typeface="Cambria Math"/>
                <a:cs typeface="Cambria Math"/>
              </a:rPr>
              <a:t> </a:t>
            </a:r>
            <a:r>
              <a:rPr dirty="0" baseline="7936" sz="2100">
                <a:latin typeface="Cambria Math"/>
                <a:cs typeface="Cambria Math"/>
              </a:rPr>
              <a:t>̅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baseline="7936" sz="2100">
                <a:latin typeface="Cambria Math"/>
                <a:cs typeface="Cambria Math"/>
              </a:rPr>
              <a:t>̅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50">
              <a:latin typeface="Times New Roman"/>
              <a:cs typeface="Times New Roman"/>
            </a:endParaRPr>
          </a:p>
          <a:p>
            <a:pPr marL="356870">
              <a:lnSpc>
                <a:spcPct val="100000"/>
              </a:lnSpc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Times New Roman"/>
              <a:cs typeface="Times New Roman"/>
            </a:endParaRPr>
          </a:p>
          <a:p>
            <a:pPr marL="349250">
              <a:lnSpc>
                <a:spcPct val="100000"/>
              </a:lnSpc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>
              <a:latin typeface="Times New Roman"/>
              <a:cs typeface="Times New Roman"/>
            </a:endParaRPr>
          </a:p>
          <a:p>
            <a:pPr marL="370840">
              <a:lnSpc>
                <a:spcPct val="100000"/>
              </a:lnSpc>
              <a:spcBef>
                <a:spcPts val="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207645">
              <a:lnSpc>
                <a:spcPct val="100000"/>
              </a:lnSpc>
              <a:spcBef>
                <a:spcPts val="555"/>
              </a:spcBef>
            </a:pPr>
            <a:r>
              <a:rPr dirty="0" sz="1400" spc="-180">
                <a:latin typeface="Cambria Math"/>
                <a:cs typeface="Cambria Math"/>
              </a:rPr>
              <a:t> </a:t>
            </a:r>
            <a:r>
              <a:rPr dirty="0" baseline="7936" sz="2100">
                <a:latin typeface="Cambria Math"/>
                <a:cs typeface="Cambria Math"/>
              </a:rPr>
              <a:t>̅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7936" sz="2100">
                <a:latin typeface="Cambria Math"/>
                <a:cs typeface="Cambria Math"/>
              </a:rPr>
              <a:t>̅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320040">
              <a:lnSpc>
                <a:spcPct val="100000"/>
              </a:lnSpc>
              <a:spcBef>
                <a:spcPts val="139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265430">
              <a:lnSpc>
                <a:spcPct val="100000"/>
              </a:lnSpc>
              <a:spcBef>
                <a:spcPts val="35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347980">
              <a:lnSpc>
                <a:spcPct val="100000"/>
              </a:lnSpc>
              <a:spcBef>
                <a:spcPts val="125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144780">
              <a:lnSpc>
                <a:spcPct val="100000"/>
              </a:lnSpc>
              <a:spcBef>
                <a:spcPts val="490"/>
              </a:spcBef>
            </a:pPr>
            <a:r>
              <a:rPr dirty="0" sz="1400" spc="-190">
                <a:latin typeface="Cambria Math"/>
                <a:cs typeface="Cambria Math"/>
              </a:rPr>
              <a:t> </a:t>
            </a:r>
            <a:r>
              <a:rPr dirty="0" baseline="7936" sz="2100">
                <a:latin typeface="Cambria Math"/>
                <a:cs typeface="Cambria Math"/>
              </a:rPr>
              <a:t>̅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baseline="7936" sz="2100">
                <a:latin typeface="Cambria Math"/>
                <a:cs typeface="Cambria Math"/>
              </a:rPr>
              <a:t>̅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182880">
              <a:lnSpc>
                <a:spcPct val="100000"/>
              </a:lnSpc>
              <a:spcBef>
                <a:spcPts val="94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533650" y="9601200"/>
            <a:ext cx="885825" cy="0"/>
          </a:xfrm>
          <a:custGeom>
            <a:avLst/>
            <a:gdLst/>
            <a:ahLst/>
            <a:cxnLst/>
            <a:rect l="l" t="t" r="r" b="b"/>
            <a:pathLst>
              <a:path w="885825" h="0">
                <a:moveTo>
                  <a:pt x="88582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736725" y="6115049"/>
            <a:ext cx="1053465" cy="304800"/>
          </a:xfrm>
          <a:custGeom>
            <a:avLst/>
            <a:gdLst/>
            <a:ahLst/>
            <a:cxnLst/>
            <a:rect l="l" t="t" r="r" b="b"/>
            <a:pathLst>
              <a:path w="1053464" h="304800">
                <a:moveTo>
                  <a:pt x="0" y="304800"/>
                </a:moveTo>
                <a:lnTo>
                  <a:pt x="1053464" y="304800"/>
                </a:lnTo>
                <a:lnTo>
                  <a:pt x="1053464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1983994" y="6143624"/>
            <a:ext cx="56070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573020" y="5829299"/>
            <a:ext cx="4532630" cy="447675"/>
          </a:xfrm>
          <a:custGeom>
            <a:avLst/>
            <a:gdLst/>
            <a:ahLst/>
            <a:cxnLst/>
            <a:rect l="l" t="t" r="r" b="b"/>
            <a:pathLst>
              <a:path w="4532630" h="447675">
                <a:moveTo>
                  <a:pt x="0" y="447675"/>
                </a:moveTo>
                <a:lnTo>
                  <a:pt x="4532630" y="447675"/>
                </a:lnTo>
                <a:lnTo>
                  <a:pt x="4532630" y="0"/>
                </a:lnTo>
                <a:lnTo>
                  <a:pt x="0" y="0"/>
                </a:lnTo>
                <a:lnTo>
                  <a:pt x="0" y="447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573020" y="5829299"/>
            <a:ext cx="4532630" cy="447675"/>
          </a:xfrm>
          <a:custGeom>
            <a:avLst/>
            <a:gdLst/>
            <a:ahLst/>
            <a:cxnLst/>
            <a:rect l="l" t="t" r="r" b="b"/>
            <a:pathLst>
              <a:path w="4532630" h="447675">
                <a:moveTo>
                  <a:pt x="0" y="447675"/>
                </a:moveTo>
                <a:lnTo>
                  <a:pt x="4532630" y="447675"/>
                </a:lnTo>
                <a:lnTo>
                  <a:pt x="4532630" y="0"/>
                </a:lnTo>
                <a:lnTo>
                  <a:pt x="0" y="0"/>
                </a:lnTo>
                <a:lnTo>
                  <a:pt x="0" y="44767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2772282" y="5863208"/>
            <a:ext cx="41306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60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560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2624454" y="6124574"/>
            <a:ext cx="413384" cy="304800"/>
          </a:xfrm>
          <a:custGeom>
            <a:avLst/>
            <a:gdLst/>
            <a:ahLst/>
            <a:cxnLst/>
            <a:rect l="l" t="t" r="r" b="b"/>
            <a:pathLst>
              <a:path w="413385" h="304800">
                <a:moveTo>
                  <a:pt x="0" y="304800"/>
                </a:moveTo>
                <a:lnTo>
                  <a:pt x="413384" y="304800"/>
                </a:lnTo>
                <a:lnTo>
                  <a:pt x="413384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624454" y="6124574"/>
            <a:ext cx="413384" cy="304800"/>
          </a:xfrm>
          <a:custGeom>
            <a:avLst/>
            <a:gdLst/>
            <a:ahLst/>
            <a:cxnLst/>
            <a:rect l="l" t="t" r="r" b="b"/>
            <a:pathLst>
              <a:path w="413385" h="304800">
                <a:moveTo>
                  <a:pt x="0" y="304800"/>
                </a:moveTo>
                <a:lnTo>
                  <a:pt x="413384" y="304800"/>
                </a:lnTo>
                <a:lnTo>
                  <a:pt x="413384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2725039" y="6152768"/>
            <a:ext cx="21082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696845" y="6157594"/>
            <a:ext cx="4212590" cy="0"/>
          </a:xfrm>
          <a:custGeom>
            <a:avLst/>
            <a:gdLst/>
            <a:ahLst/>
            <a:cxnLst/>
            <a:rect l="l" t="t" r="r" b="b"/>
            <a:pathLst>
              <a:path w="4212590" h="0">
                <a:moveTo>
                  <a:pt x="421258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696845" y="6153149"/>
            <a:ext cx="0" cy="238125"/>
          </a:xfrm>
          <a:custGeom>
            <a:avLst/>
            <a:gdLst/>
            <a:ahLst/>
            <a:cxnLst/>
            <a:rect l="l" t="t" r="r" b="b"/>
            <a:pathLst>
              <a:path w="0" h="238125">
                <a:moveTo>
                  <a:pt x="0" y="0"/>
                </a:moveTo>
                <a:lnTo>
                  <a:pt x="0" y="2381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571625" y="6391274"/>
            <a:ext cx="1125220" cy="0"/>
          </a:xfrm>
          <a:custGeom>
            <a:avLst/>
            <a:gdLst/>
            <a:ahLst/>
            <a:cxnLst/>
            <a:rect l="l" t="t" r="r" b="b"/>
            <a:pathLst>
              <a:path w="1125220" h="0">
                <a:moveTo>
                  <a:pt x="112522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12902" y="304799"/>
            <a:ext cx="694286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80136" y="539596"/>
            <a:ext cx="263144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5510" marR="5080" indent="-893444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Z-Transform  </a:t>
            </a:r>
            <a:r>
              <a:rPr dirty="0" sz="1400" i="1">
                <a:latin typeface="Lucida Calligraphy"/>
                <a:cs typeface="Lucida Calligraphy"/>
              </a:rPr>
              <a:t>Part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one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192123"/>
            <a:ext cx="5304790" cy="973455"/>
          </a:xfrm>
          <a:prstGeom prst="rect">
            <a:avLst/>
          </a:prstGeom>
        </p:spPr>
        <p:txBody>
          <a:bodyPr wrap="square" lIns="0" tIns="1206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0"/>
              </a:spcBef>
              <a:tabLst>
                <a:tab pos="462915" algn="l"/>
                <a:tab pos="1049020" algn="l"/>
                <a:tab pos="1449705" algn="l"/>
              </a:tabLst>
            </a:pPr>
            <a:r>
              <a:rPr dirty="0" sz="1400" spc="-5">
                <a:latin typeface="Times New Roman"/>
                <a:cs typeface="Times New Roman"/>
              </a:rPr>
              <a:t>This	means	that	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400" spc="-5">
                <a:latin typeface="Times New Roman"/>
                <a:cs typeface="Times New Roman"/>
              </a:rPr>
              <a:t>Now </a:t>
            </a:r>
            <a:r>
              <a:rPr dirty="0" sz="1400">
                <a:latin typeface="Times New Roman"/>
                <a:cs typeface="Times New Roman"/>
              </a:rPr>
              <a:t>this </a:t>
            </a:r>
            <a:r>
              <a:rPr dirty="0" sz="1400" spc="-5">
                <a:latin typeface="Times New Roman"/>
                <a:cs typeface="Times New Roman"/>
              </a:rPr>
              <a:t>function </a:t>
            </a:r>
            <a:r>
              <a:rPr dirty="0" sz="1400" spc="-10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drawn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given in Fig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(2).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23161" y="5725794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5635878"/>
            <a:ext cx="25063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HW </a:t>
            </a:r>
            <a:r>
              <a:rPr dirty="0" sz="1400">
                <a:latin typeface="Times New Roman"/>
                <a:cs typeface="Times New Roman"/>
              </a:rPr>
              <a:t>/ sketch </a:t>
            </a:r>
            <a:r>
              <a:rPr dirty="0" sz="1400" spc="-5">
                <a:latin typeface="Times New Roman"/>
                <a:cs typeface="Times New Roman"/>
              </a:rPr>
              <a:t>the following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97604" y="5539256"/>
            <a:ext cx="260350" cy="41592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710304" y="5776594"/>
            <a:ext cx="236220" cy="0"/>
          </a:xfrm>
          <a:custGeom>
            <a:avLst/>
            <a:gdLst/>
            <a:ahLst/>
            <a:cxnLst/>
            <a:rect l="l" t="t" r="r" b="b"/>
            <a:pathLst>
              <a:path w="236220" h="0">
                <a:moveTo>
                  <a:pt x="0" y="0"/>
                </a:moveTo>
                <a:lnTo>
                  <a:pt x="2362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978021" y="5635878"/>
            <a:ext cx="10121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four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terms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5878407"/>
            <a:ext cx="4638675" cy="1955800"/>
          </a:xfrm>
          <a:prstGeom prst="rect">
            <a:avLst/>
          </a:prstGeom>
        </p:spPr>
        <p:txBody>
          <a:bodyPr wrap="square" lIns="0" tIns="133985" rIns="0" bIns="0" rtlCol="0" vert="horz">
            <a:spAutoFit/>
          </a:bodyPr>
          <a:lstStyle/>
          <a:p>
            <a:pPr marL="469265" indent="-228600">
              <a:lnSpc>
                <a:spcPct val="100000"/>
              </a:lnSpc>
              <a:spcBef>
                <a:spcPts val="105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Properties of </a:t>
            </a:r>
            <a:r>
              <a:rPr dirty="0" u="heavy" sz="1600" spc="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Z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Transform</a:t>
            </a:r>
            <a:endParaRPr sz="16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850"/>
              </a:spcBef>
              <a:buAutoNum type="arabicPlain"/>
              <a:tabLst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Linearity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baseline="-11904" sz="2100" spc="3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baseline="-11904" sz="2100" spc="3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 spc="7">
                <a:latin typeface="Cambria Math"/>
                <a:cs typeface="Cambria Math"/>
              </a:rPr>
              <a:t>)-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baseline="-11904" sz="2100" spc="3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 spc="7">
                <a:latin typeface="Cambria Math"/>
                <a:cs typeface="Cambria Math"/>
              </a:rPr>
              <a:t>)-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baseline="-11904" sz="2100" spc="3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baseline="1984" sz="2100" spc="-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89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dirty="0" sz="1400" spc="-5">
                <a:latin typeface="Times New Roman"/>
                <a:cs typeface="Times New Roman"/>
              </a:rPr>
              <a:t>Where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constants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40"/>
              </a:spcBef>
              <a:buAutoNum type="arabicPlain" startAt="2"/>
              <a:tabLst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Right shifting property </a:t>
            </a:r>
            <a:r>
              <a:rPr dirty="0" sz="1400">
                <a:latin typeface="Times New Roman"/>
                <a:cs typeface="Times New Roman"/>
              </a:rPr>
              <a:t>(delay in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time)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 </a:t>
            </a:r>
            <a:r>
              <a:rPr dirty="0" sz="1400">
                <a:latin typeface="Cambria Math"/>
                <a:cs typeface="Cambria Math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Note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24914" y="8097392"/>
            <a:ext cx="85788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70255" algn="l"/>
              </a:tabLst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	</a:t>
            </a: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8010525"/>
            <a:ext cx="19704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 spc="20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{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baseline="39682" sz="2100" spc="697">
                <a:latin typeface="Cambria Math"/>
                <a:cs typeface="Cambria Math"/>
              </a:rPr>
              <a:t> </a:t>
            </a:r>
            <a:endParaRPr baseline="39682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42970" y="8112632"/>
            <a:ext cx="156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38225" algn="l"/>
              </a:tabLst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        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baseline="-11904" sz="2100" spc="82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	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36872" y="7885556"/>
            <a:ext cx="6451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135">
                <a:latin typeface="Cambria Math"/>
                <a:cs typeface="Cambria Math"/>
              </a:rPr>
              <a:t> </a:t>
            </a:r>
            <a:r>
              <a:rPr dirty="0" baseline="-39682" sz="2100">
                <a:latin typeface="Cambria Math"/>
                <a:cs typeface="Cambria Math"/>
              </a:rPr>
              <a:t>}</a:t>
            </a:r>
            <a:endParaRPr baseline="-39682" sz="21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29080" y="8295595"/>
            <a:ext cx="3546475" cy="1096645"/>
          </a:xfrm>
          <a:prstGeom prst="rect">
            <a:avLst/>
          </a:prstGeom>
        </p:spPr>
        <p:txBody>
          <a:bodyPr wrap="square" lIns="0" tIns="136525" rIns="0" bIns="0" rtlCol="0" vert="horz">
            <a:spAutoFit/>
          </a:bodyPr>
          <a:lstStyle/>
          <a:p>
            <a:pPr algn="ctr" marR="12065">
              <a:lnSpc>
                <a:spcPct val="100000"/>
              </a:lnSpc>
              <a:spcBef>
                <a:spcPts val="1075"/>
              </a:spcBef>
            </a:pPr>
            <a:r>
              <a:rPr dirty="0" sz="1400">
                <a:latin typeface="Times New Roman"/>
                <a:cs typeface="Times New Roman"/>
              </a:rPr>
              <a:t>3- </a:t>
            </a:r>
            <a:r>
              <a:rPr dirty="0" sz="1400" spc="-5">
                <a:latin typeface="Times New Roman"/>
                <a:cs typeface="Times New Roman"/>
              </a:rPr>
              <a:t>Left shifting property (advance in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time)</a:t>
            </a:r>
            <a:endParaRPr sz="1400">
              <a:latin typeface="Times New Roman"/>
              <a:cs typeface="Times New Roman"/>
            </a:endParaRPr>
          </a:p>
          <a:p>
            <a:pPr algn="r" marR="731520">
              <a:lnSpc>
                <a:spcPct val="100000"/>
              </a:lnSpc>
              <a:spcBef>
                <a:spcPts val="690"/>
              </a:spcBef>
            </a:pPr>
            <a:r>
              <a:rPr dirty="0" sz="1000" spc="395">
                <a:latin typeface="Cambria Math"/>
                <a:cs typeface="Cambria Math"/>
              </a:rPr>
              <a:t> </a:t>
            </a:r>
            <a:r>
              <a:rPr dirty="0" sz="1000" spc="42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500"/>
              </a:spcBef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 spc="7">
                <a:latin typeface="Cambria Math"/>
                <a:cs typeface="Cambria Math"/>
              </a:rPr>
              <a:t>)-</a:t>
            </a:r>
            <a:r>
              <a:rPr dirty="0" baseline="21825" sz="2100" spc="7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baseline="21825" sz="2100" spc="52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  <a:p>
            <a:pPr algn="r" marR="769620">
              <a:lnSpc>
                <a:spcPct val="100000"/>
              </a:lnSpc>
              <a:spcBef>
                <a:spcPts val="1510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51986" y="4969890"/>
            <a:ext cx="47053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Fig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(2)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74800" y="2802382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40154" y="4765674"/>
            <a:ext cx="2489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61258" y="4191126"/>
            <a:ext cx="4921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37002" y="3585183"/>
            <a:ext cx="1637664" cy="54356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1400">
                <a:latin typeface="Calibri"/>
                <a:cs typeface="Calibri"/>
              </a:rPr>
              <a:t>0.5</a:t>
            </a:r>
            <a:endParaRPr sz="14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359"/>
              </a:spcBef>
            </a:pPr>
            <a:r>
              <a:rPr dirty="0" sz="1400">
                <a:latin typeface="Calibri"/>
                <a:cs typeface="Calibri"/>
              </a:rPr>
              <a:t>0.1</a:t>
            </a:r>
            <a:r>
              <a:rPr dirty="0" sz="1400" spc="-10">
                <a:latin typeface="Calibri"/>
                <a:cs typeface="Calibri"/>
              </a:rPr>
              <a:t>2</a:t>
            </a:r>
            <a:r>
              <a:rPr dirty="0" sz="1400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32528" y="4098162"/>
            <a:ext cx="5219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0.0</a:t>
            </a:r>
            <a:r>
              <a:rPr dirty="0" sz="1400" spc="-10">
                <a:latin typeface="Calibri"/>
                <a:cs typeface="Calibri"/>
              </a:rPr>
              <a:t>6</a:t>
            </a:r>
            <a:r>
              <a:rPr dirty="0" sz="1400">
                <a:latin typeface="Calibri"/>
                <a:cs typeface="Calibri"/>
              </a:rPr>
              <a:t>25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853622" y="4186237"/>
            <a:ext cx="81279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3057" y="3990657"/>
            <a:ext cx="81279" cy="812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424237" y="4281487"/>
            <a:ext cx="81279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704782" y="3727767"/>
            <a:ext cx="81280" cy="812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996757" y="4862512"/>
            <a:ext cx="81280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285875" y="2381249"/>
            <a:ext cx="76200" cy="3200400"/>
          </a:xfrm>
          <a:custGeom>
            <a:avLst/>
            <a:gdLst/>
            <a:ahLst/>
            <a:cxnLst/>
            <a:rect l="l" t="t" r="r" b="b"/>
            <a:pathLst>
              <a:path w="76200" h="3200400">
                <a:moveTo>
                  <a:pt x="30099" y="3124199"/>
                </a:moveTo>
                <a:lnTo>
                  <a:pt x="0" y="3124199"/>
                </a:lnTo>
                <a:lnTo>
                  <a:pt x="38100" y="3200399"/>
                </a:lnTo>
                <a:lnTo>
                  <a:pt x="69850" y="3136899"/>
                </a:lnTo>
                <a:lnTo>
                  <a:pt x="30099" y="3136899"/>
                </a:lnTo>
                <a:lnTo>
                  <a:pt x="30099" y="3124199"/>
                </a:lnTo>
                <a:close/>
              </a:path>
              <a:path w="76200" h="3200400">
                <a:moveTo>
                  <a:pt x="45974" y="63500"/>
                </a:moveTo>
                <a:lnTo>
                  <a:pt x="30099" y="63500"/>
                </a:lnTo>
                <a:lnTo>
                  <a:pt x="30099" y="3136899"/>
                </a:lnTo>
                <a:lnTo>
                  <a:pt x="45974" y="3136899"/>
                </a:lnTo>
                <a:lnTo>
                  <a:pt x="45974" y="63500"/>
                </a:lnTo>
                <a:close/>
              </a:path>
              <a:path w="76200" h="3200400">
                <a:moveTo>
                  <a:pt x="76200" y="3124199"/>
                </a:moveTo>
                <a:lnTo>
                  <a:pt x="45974" y="3124199"/>
                </a:lnTo>
                <a:lnTo>
                  <a:pt x="45974" y="3136899"/>
                </a:lnTo>
                <a:lnTo>
                  <a:pt x="69850" y="3136899"/>
                </a:lnTo>
                <a:lnTo>
                  <a:pt x="76200" y="3124199"/>
                </a:lnTo>
                <a:close/>
              </a:path>
              <a:path w="76200" h="3200400">
                <a:moveTo>
                  <a:pt x="38100" y="0"/>
                </a:moveTo>
                <a:lnTo>
                  <a:pt x="0" y="76200"/>
                </a:lnTo>
                <a:lnTo>
                  <a:pt x="30099" y="76200"/>
                </a:lnTo>
                <a:lnTo>
                  <a:pt x="30099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00400">
                <a:moveTo>
                  <a:pt x="69850" y="63500"/>
                </a:moveTo>
                <a:lnTo>
                  <a:pt x="45974" y="63500"/>
                </a:lnTo>
                <a:lnTo>
                  <a:pt x="45974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323975" y="4124959"/>
            <a:ext cx="4406265" cy="76200"/>
          </a:xfrm>
          <a:custGeom>
            <a:avLst/>
            <a:gdLst/>
            <a:ahLst/>
            <a:cxnLst/>
            <a:rect l="l" t="t" r="r" b="b"/>
            <a:pathLst>
              <a:path w="4406265" h="76200">
                <a:moveTo>
                  <a:pt x="4330065" y="0"/>
                </a:moveTo>
                <a:lnTo>
                  <a:pt x="4330065" y="76200"/>
                </a:lnTo>
                <a:lnTo>
                  <a:pt x="4390517" y="45974"/>
                </a:lnTo>
                <a:lnTo>
                  <a:pt x="4342765" y="45974"/>
                </a:lnTo>
                <a:lnTo>
                  <a:pt x="4342765" y="30099"/>
                </a:lnTo>
                <a:lnTo>
                  <a:pt x="4390263" y="30099"/>
                </a:lnTo>
                <a:lnTo>
                  <a:pt x="4330065" y="0"/>
                </a:lnTo>
                <a:close/>
              </a:path>
              <a:path w="4406265" h="76200">
                <a:moveTo>
                  <a:pt x="4330065" y="30099"/>
                </a:moveTo>
                <a:lnTo>
                  <a:pt x="0" y="30099"/>
                </a:lnTo>
                <a:lnTo>
                  <a:pt x="0" y="45974"/>
                </a:lnTo>
                <a:lnTo>
                  <a:pt x="4330065" y="45974"/>
                </a:lnTo>
                <a:lnTo>
                  <a:pt x="4330065" y="30099"/>
                </a:lnTo>
                <a:close/>
              </a:path>
              <a:path w="4406265" h="76200">
                <a:moveTo>
                  <a:pt x="4390263" y="30099"/>
                </a:moveTo>
                <a:lnTo>
                  <a:pt x="4342765" y="30099"/>
                </a:lnTo>
                <a:lnTo>
                  <a:pt x="4342765" y="45974"/>
                </a:lnTo>
                <a:lnTo>
                  <a:pt x="4390517" y="45974"/>
                </a:lnTo>
                <a:lnTo>
                  <a:pt x="4406265" y="38100"/>
                </a:lnTo>
                <a:lnTo>
                  <a:pt x="4390263" y="30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275397" y="2954337"/>
            <a:ext cx="81280" cy="812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7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80136" y="539596"/>
            <a:ext cx="2644775" cy="16186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5510" marR="17780" indent="-893444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Z-Transform  </a:t>
            </a:r>
            <a:r>
              <a:rPr dirty="0" sz="1400" i="1">
                <a:latin typeface="Lucida Calligraphy"/>
                <a:cs typeface="Lucida Calligraphy"/>
              </a:rPr>
              <a:t>Part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one</a:t>
            </a:r>
            <a:endParaRPr sz="1400">
              <a:latin typeface="Lucida Calligraphy"/>
              <a:cs typeface="Lucida Calligraphy"/>
            </a:endParaRPr>
          </a:p>
          <a:p>
            <a:pPr marL="1018540" indent="-228600">
              <a:lnSpc>
                <a:spcPct val="100000"/>
              </a:lnSpc>
              <a:spcBef>
                <a:spcPts val="1585"/>
              </a:spcBef>
              <a:buAutoNum type="arabicPlain" startAt="4"/>
              <a:tabLst>
                <a:tab pos="1019175" algn="l"/>
              </a:tabLst>
            </a:pPr>
            <a:r>
              <a:rPr dirty="0" sz="1400" spc="-5">
                <a:latin typeface="Times New Roman"/>
                <a:cs typeface="Times New Roman"/>
              </a:rPr>
              <a:t>Multiplying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19841" sz="2100" spc="39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561340">
              <a:lnSpc>
                <a:spcPct val="100000"/>
              </a:lnSpc>
              <a:spcBef>
                <a:spcPts val="805"/>
              </a:spcBef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baseline="19841" sz="2100" spc="7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19841" sz="2100" spc="43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018540" indent="-228600">
              <a:lnSpc>
                <a:spcPct val="100000"/>
              </a:lnSpc>
              <a:spcBef>
                <a:spcPts val="720"/>
              </a:spcBef>
              <a:buAutoNum type="arabicPlain" startAt="5"/>
              <a:tabLst>
                <a:tab pos="1019175" algn="l"/>
              </a:tabLst>
            </a:pPr>
            <a:r>
              <a:rPr dirty="0" sz="1400" spc="-5">
                <a:latin typeface="Times New Roman"/>
                <a:cs typeface="Times New Roman"/>
              </a:rPr>
              <a:t>Initial value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property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2130906"/>
            <a:ext cx="5305425" cy="189420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just" marL="12700" marR="5080" indent="220345">
              <a:lnSpc>
                <a:spcPct val="147100"/>
              </a:lnSpc>
              <a:spcBef>
                <a:spcPts val="85"/>
              </a:spcBef>
            </a:pPr>
            <a:r>
              <a:rPr dirty="0" sz="1400" spc="-5">
                <a:latin typeface="Times New Roman"/>
                <a:cs typeface="Times New Roman"/>
              </a:rPr>
              <a:t>This property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considered to find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which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obtained  directly </a:t>
            </a:r>
            <a:r>
              <a:rPr dirty="0" sz="1400">
                <a:latin typeface="Times New Roman"/>
                <a:cs typeface="Times New Roman"/>
              </a:rPr>
              <a:t>by put ( </a:t>
            </a:r>
            <a:r>
              <a:rPr dirty="0" sz="1400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function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or by </a:t>
            </a:r>
            <a:r>
              <a:rPr dirty="0" sz="1400" spc="-5">
                <a:latin typeface="Times New Roman"/>
                <a:cs typeface="Times New Roman"/>
              </a:rPr>
              <a:t>taking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 </a:t>
            </a:r>
            <a:r>
              <a:rPr dirty="0" sz="1400">
                <a:latin typeface="Cambria Math"/>
                <a:cs typeface="Cambria Math"/>
              </a:rPr>
              <a:t>)  </a:t>
            </a:r>
            <a:r>
              <a:rPr dirty="0" sz="1400" spc="-5">
                <a:latin typeface="Times New Roman"/>
                <a:cs typeface="Times New Roman"/>
              </a:rPr>
              <a:t>and choose the first term </a:t>
            </a:r>
            <a:r>
              <a:rPr dirty="0" sz="1400">
                <a:latin typeface="Times New Roman"/>
                <a:cs typeface="Times New Roman"/>
              </a:rPr>
              <a:t>that </a:t>
            </a:r>
            <a:r>
              <a:rPr dirty="0" sz="1400" spc="-5">
                <a:latin typeface="Times New Roman"/>
                <a:cs typeface="Times New Roman"/>
              </a:rPr>
              <a:t>not contains </a:t>
            </a:r>
            <a:r>
              <a:rPr dirty="0" sz="1400" spc="15">
                <a:latin typeface="Times New Roman"/>
                <a:cs typeface="Times New Roman"/>
              </a:rPr>
              <a:t>(</a:t>
            </a:r>
            <a:r>
              <a:rPr dirty="0" baseline="19841" sz="2100" spc="427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40665">
              <a:lnSpc>
                <a:spcPct val="100000"/>
              </a:lnSpc>
              <a:spcBef>
                <a:spcPts val="745"/>
              </a:spcBef>
            </a:pPr>
            <a:r>
              <a:rPr dirty="0" sz="1400">
                <a:latin typeface="Times New Roman"/>
                <a:cs typeface="Times New Roman"/>
              </a:rPr>
              <a:t>6- </a:t>
            </a:r>
            <a:r>
              <a:rPr dirty="0" sz="1400" spc="-5">
                <a:latin typeface="Times New Roman"/>
                <a:cs typeface="Times New Roman"/>
              </a:rPr>
              <a:t>Final value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property</a:t>
            </a:r>
            <a:endParaRPr sz="1400">
              <a:latin typeface="Times New Roman"/>
              <a:cs typeface="Times New Roman"/>
            </a:endParaRPr>
          </a:p>
          <a:p>
            <a:pPr algn="just" marL="12700" marR="8255" indent="220345">
              <a:lnSpc>
                <a:spcPct val="14500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This value represent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or can be </a:t>
            </a:r>
            <a:r>
              <a:rPr dirty="0" sz="1400" spc="-10">
                <a:latin typeface="Times New Roman"/>
                <a:cs typeface="Times New Roman"/>
              </a:rPr>
              <a:t>found </a:t>
            </a:r>
            <a:r>
              <a:rPr dirty="0" sz="1400" spc="-5">
                <a:latin typeface="Times New Roman"/>
                <a:cs typeface="Times New Roman"/>
              </a:rPr>
              <a:t>from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following  equation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4098162"/>
            <a:ext cx="11728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4213423"/>
            <a:ext cx="3723004" cy="499109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61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240665">
              <a:lnSpc>
                <a:spcPct val="100000"/>
              </a:lnSpc>
              <a:spcBef>
                <a:spcPts val="700"/>
              </a:spcBef>
            </a:pPr>
            <a:r>
              <a:rPr dirty="0" sz="1400">
                <a:latin typeface="Times New Roman"/>
                <a:cs typeface="Times New Roman"/>
              </a:rPr>
              <a:t>7- </a:t>
            </a:r>
            <a:r>
              <a:rPr dirty="0" sz="1400" spc="-5">
                <a:latin typeface="Times New Roman"/>
                <a:cs typeface="Times New Roman"/>
              </a:rPr>
              <a:t>Multiplication </a:t>
            </a:r>
            <a:r>
              <a:rPr dirty="0" sz="1400">
                <a:latin typeface="Times New Roman"/>
                <a:cs typeface="Times New Roman"/>
              </a:rPr>
              <a:t>by (n) or </a:t>
            </a:r>
            <a:r>
              <a:rPr dirty="0" sz="1400" spc="-5">
                <a:latin typeface="Times New Roman"/>
                <a:cs typeface="Times New Roman"/>
              </a:rPr>
              <a:t>(Differentiation in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Z)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397886" y="5043550"/>
            <a:ext cx="192405" cy="0"/>
          </a:xfrm>
          <a:custGeom>
            <a:avLst/>
            <a:gdLst/>
            <a:ahLst/>
            <a:cxnLst/>
            <a:rect l="l" t="t" r="r" b="b"/>
            <a:pathLst>
              <a:path w="192405" h="0">
                <a:moveTo>
                  <a:pt x="0" y="0"/>
                </a:moveTo>
                <a:lnTo>
                  <a:pt x="1920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29080" y="4902834"/>
            <a:ext cx="18954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62301" y="5613374"/>
            <a:ext cx="597535" cy="53530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algn="ctr" marL="5715">
              <a:lnSpc>
                <a:spcPct val="100000"/>
              </a:lnSpc>
              <a:spcBef>
                <a:spcPts val="42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22222" sz="1500" spc="742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175001" y="5930519"/>
            <a:ext cx="578485" cy="0"/>
          </a:xfrm>
          <a:custGeom>
            <a:avLst/>
            <a:gdLst/>
            <a:ahLst/>
            <a:cxnLst/>
            <a:rect l="l" t="t" r="r" b="b"/>
            <a:pathLst>
              <a:path w="578485" h="0">
                <a:moveTo>
                  <a:pt x="0" y="0"/>
                </a:moveTo>
                <a:lnTo>
                  <a:pt x="5779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770758" y="5789802"/>
            <a:ext cx="5461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39210" y="5613374"/>
            <a:ext cx="426720" cy="53530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351910" y="5930519"/>
            <a:ext cx="400050" cy="0"/>
          </a:xfrm>
          <a:custGeom>
            <a:avLst/>
            <a:gdLst/>
            <a:ahLst/>
            <a:cxnLst/>
            <a:rect l="l" t="t" r="r" b="b"/>
            <a:pathLst>
              <a:path w="400050" h="0">
                <a:moveTo>
                  <a:pt x="0" y="0"/>
                </a:moveTo>
                <a:lnTo>
                  <a:pt x="3995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276858" y="4965928"/>
            <a:ext cx="1342390" cy="788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3345" marR="5080" indent="1027430">
              <a:lnSpc>
                <a:spcPct val="1264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8-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65">
                <a:latin typeface="Cambria Math"/>
                <a:cs typeface="Cambria Math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cc</a:t>
            </a:r>
            <a:r>
              <a:rPr dirty="0" sz="1400" spc="5">
                <a:latin typeface="Times New Roman"/>
                <a:cs typeface="Times New Roman"/>
              </a:rPr>
              <a:t>u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ula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dirty="0" sz="1000" spc="4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29080" y="5699451"/>
            <a:ext cx="970915" cy="54864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85725">
              <a:lnSpc>
                <a:spcPct val="100000"/>
              </a:lnSpc>
              <a:spcBef>
                <a:spcPts val="825"/>
              </a:spcBef>
            </a:pPr>
            <a:r>
              <a:rPr dirty="0" sz="1400" spc="865">
                <a:latin typeface="Cambria Math"/>
                <a:cs typeface="Cambria Math"/>
              </a:rPr>
              <a:t>∑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23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510"/>
              </a:spcBef>
            </a:pP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69233" y="5789802"/>
            <a:ext cx="3632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29080" y="6188430"/>
            <a:ext cx="5299075" cy="1570990"/>
          </a:xfrm>
          <a:prstGeom prst="rect">
            <a:avLst/>
          </a:prstGeom>
        </p:spPr>
        <p:txBody>
          <a:bodyPr wrap="square" lIns="0" tIns="113030" rIns="0" bIns="0" rtlCol="0" vert="horz">
            <a:spAutoFit/>
          </a:bodyPr>
          <a:lstStyle/>
          <a:p>
            <a:pPr marL="240665">
              <a:lnSpc>
                <a:spcPct val="100000"/>
              </a:lnSpc>
              <a:spcBef>
                <a:spcPts val="890"/>
              </a:spcBef>
            </a:pPr>
            <a:r>
              <a:rPr dirty="0" sz="1400">
                <a:latin typeface="Cambria Math"/>
                <a:cs typeface="Cambria Math"/>
              </a:rPr>
              <a:t>9-</a:t>
            </a:r>
            <a:r>
              <a:rPr dirty="0" sz="1400" spc="24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Convolution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-11904" sz="21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-11904" sz="21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 marL="12700" marR="5080">
              <a:lnSpc>
                <a:spcPts val="2410"/>
              </a:lnSpc>
              <a:spcBef>
                <a:spcPts val="195"/>
              </a:spcBef>
            </a:pPr>
            <a:r>
              <a:rPr dirty="0" sz="1400" spc="-5">
                <a:latin typeface="Times New Roman"/>
                <a:cs typeface="Times New Roman"/>
              </a:rPr>
              <a:t>This relationship plays </a:t>
            </a:r>
            <a:r>
              <a:rPr dirty="0" sz="1400">
                <a:latin typeface="Times New Roman"/>
                <a:cs typeface="Times New Roman"/>
              </a:rPr>
              <a:t>a central </a:t>
            </a:r>
            <a:r>
              <a:rPr dirty="0" sz="1400" spc="-5">
                <a:latin typeface="Times New Roman"/>
                <a:cs typeface="Times New Roman"/>
              </a:rPr>
              <a:t>role in the analysis and design of  discrete-time </a:t>
            </a:r>
            <a:r>
              <a:rPr dirty="0" sz="1400">
                <a:latin typeface="Times New Roman"/>
                <a:cs typeface="Times New Roman"/>
              </a:rPr>
              <a:t>systems.</a:t>
            </a:r>
            <a:endParaRPr sz="1400">
              <a:latin typeface="Times New Roman"/>
              <a:cs typeface="Times New Roman"/>
            </a:endParaRPr>
          </a:p>
          <a:p>
            <a:pPr algn="ctr" marR="3192145">
              <a:lnSpc>
                <a:spcPct val="100000"/>
              </a:lnSpc>
              <a:spcBef>
                <a:spcPts val="530"/>
              </a:spcBef>
            </a:pPr>
            <a:r>
              <a:rPr dirty="0" sz="1400" spc="-5">
                <a:latin typeface="Times New Roman"/>
                <a:cs typeface="Times New Roman"/>
              </a:rPr>
              <a:t>10-Time scaling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property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66417" y="8030336"/>
            <a:ext cx="1022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577594" y="8023225"/>
            <a:ext cx="85725" cy="12700"/>
          </a:xfrm>
          <a:custGeom>
            <a:avLst/>
            <a:gdLst/>
            <a:ahLst/>
            <a:cxnLst/>
            <a:rect l="l" t="t" r="r" b="b"/>
            <a:pathLst>
              <a:path w="85725" h="12700">
                <a:moveTo>
                  <a:pt x="0" y="12191"/>
                </a:moveTo>
                <a:lnTo>
                  <a:pt x="85343" y="12191"/>
                </a:lnTo>
                <a:lnTo>
                  <a:pt x="85343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173276" y="7890128"/>
            <a:ext cx="36429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17955" algn="l"/>
              </a:tabLst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  </a:t>
            </a:r>
            <a:r>
              <a:rPr dirty="0" sz="1400" spc="395">
                <a:latin typeface="Cambria Math"/>
                <a:cs typeface="Cambria Math"/>
              </a:rPr>
              <a:t>.</a:t>
            </a:r>
            <a:r>
              <a:rPr dirty="0" baseline="33730" sz="2100" spc="59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/       </a:t>
            </a:r>
            <a:r>
              <a:rPr dirty="0" sz="1400" spc="15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  </a:t>
            </a:r>
            <a:r>
              <a:rPr dirty="0" baseline="21825" sz="2100" spc="7">
                <a:latin typeface="Cambria Math"/>
                <a:cs typeface="Cambria Math"/>
              </a:rPr>
              <a:t> </a:t>
            </a:r>
            <a:r>
              <a:rPr dirty="0" baseline="21825" sz="2100" spc="29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	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k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integer and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k</a:t>
            </a:r>
            <a:r>
              <a:rPr dirty="0" sz="1400" spc="70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29080" y="8162391"/>
            <a:ext cx="4149725" cy="1005840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8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find </a:t>
            </a:r>
            <a:r>
              <a:rPr dirty="0" sz="1400" spc="200">
                <a:latin typeface="Cambria Math"/>
                <a:cs typeface="Cambria Math"/>
              </a:rPr>
              <a:t>,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baseline="-11904" sz="2100" spc="450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sz="1400" spc="1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dirty="0" sz="1400" spc="-5">
                <a:latin typeface="Times New Roman"/>
                <a:cs typeface="Times New Roman"/>
              </a:rPr>
              <a:t>Since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baseline="-11904" sz="2100" spc="7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)-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90209" y="8875014"/>
            <a:ext cx="4686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75">
                <a:latin typeface="Cambria Math"/>
                <a:cs typeface="Cambria Math"/>
              </a:rPr>
              <a:t>   </a:t>
            </a:r>
            <a:r>
              <a:rPr dirty="0" sz="1000" spc="30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(</a:t>
            </a:r>
            <a:r>
              <a:rPr dirty="0" sz="1000" spc="100">
                <a:latin typeface="Cambria Math"/>
                <a:cs typeface="Cambria Math"/>
              </a:rPr>
              <a:t> </a:t>
            </a:r>
            <a:r>
              <a:rPr dirty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02758" y="9070085"/>
            <a:ext cx="8439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10">
                <a:latin typeface="Cambria Math"/>
                <a:cs typeface="Cambria Math"/>
              </a:rPr>
              <a:t>  </a:t>
            </a:r>
            <a:r>
              <a:rPr dirty="0" sz="1000" spc="315">
                <a:latin typeface="Cambria Math"/>
                <a:cs typeface="Cambria Math"/>
              </a:rPr>
              <a:t> </a:t>
            </a:r>
            <a:r>
              <a:rPr dirty="0" sz="1000" spc="31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315458" y="9069069"/>
            <a:ext cx="818515" cy="0"/>
          </a:xfrm>
          <a:custGeom>
            <a:avLst/>
            <a:gdLst/>
            <a:ahLst/>
            <a:cxnLst/>
            <a:rect l="l" t="t" r="r" b="b"/>
            <a:pathLst>
              <a:path w="818514" h="0">
                <a:moveTo>
                  <a:pt x="0" y="0"/>
                </a:moveTo>
                <a:lnTo>
                  <a:pt x="8183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6121146" y="8928353"/>
            <a:ext cx="704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29080" y="9341307"/>
            <a:ext cx="33470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and b=1, then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baseline="-11904" sz="2100" spc="457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729353" y="9287967"/>
            <a:ext cx="4629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75">
                <a:latin typeface="Cambria Math"/>
                <a:cs typeface="Cambria Math"/>
              </a:rPr>
              <a:t>   </a:t>
            </a:r>
            <a:r>
              <a:rPr dirty="0" sz="1000" spc="315">
                <a:latin typeface="Cambria Math"/>
                <a:cs typeface="Cambria Math"/>
              </a:rPr>
              <a:t> </a:t>
            </a:r>
            <a:r>
              <a:rPr dirty="0" sz="1000" spc="-15">
                <a:latin typeface="Cambria Math"/>
                <a:cs typeface="Cambria Math"/>
              </a:rPr>
              <a:t>(</a:t>
            </a:r>
            <a:r>
              <a:rPr dirty="0" sz="1000" spc="70">
                <a:latin typeface="Cambria Math"/>
                <a:cs typeface="Cambria Math"/>
              </a:rPr>
              <a:t> </a:t>
            </a:r>
            <a:r>
              <a:rPr dirty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88560" y="9483038"/>
            <a:ext cx="9467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00">
                <a:latin typeface="Cambria Math"/>
                <a:cs typeface="Cambria Math"/>
              </a:rPr>
              <a:t>   </a:t>
            </a:r>
            <a:r>
              <a:rPr dirty="0" sz="1000" spc="335">
                <a:latin typeface="Cambria Math"/>
                <a:cs typeface="Cambria Math"/>
              </a:rPr>
              <a:t> </a:t>
            </a:r>
            <a:r>
              <a:rPr dirty="0" sz="1000" spc="-10">
                <a:latin typeface="Cambria Math"/>
                <a:cs typeface="Cambria Math"/>
              </a:rPr>
              <a:t>(</a:t>
            </a:r>
            <a:r>
              <a:rPr dirty="0" sz="1000" spc="11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)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501260" y="9482022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 h="0">
                <a:moveTo>
                  <a:pt x="0" y="0"/>
                </a:moveTo>
                <a:lnTo>
                  <a:pt x="9208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7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80136" y="539596"/>
            <a:ext cx="4135754" cy="1670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5510" marR="1509395" indent="-893444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Z-Transform  </a:t>
            </a:r>
            <a:r>
              <a:rPr dirty="0" sz="1400" i="1">
                <a:latin typeface="Lucida Calligraphy"/>
                <a:cs typeface="Lucida Calligraphy"/>
              </a:rPr>
              <a:t>Part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one</a:t>
            </a:r>
            <a:endParaRPr sz="1400">
              <a:latin typeface="Lucida Calligraphy"/>
              <a:cs typeface="Lucida Calligraphy"/>
            </a:endParaRPr>
          </a:p>
          <a:p>
            <a:pPr marL="561340">
              <a:lnSpc>
                <a:spcPct val="100000"/>
              </a:lnSpc>
              <a:spcBef>
                <a:spcPts val="1585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9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find </a:t>
            </a:r>
            <a:r>
              <a:rPr dirty="0" sz="1400">
                <a:latin typeface="Times New Roman"/>
                <a:cs typeface="Times New Roman"/>
              </a:rPr>
              <a:t>Z </a:t>
            </a:r>
            <a:r>
              <a:rPr dirty="0" sz="1400" spc="-15">
                <a:latin typeface="Times New Roman"/>
                <a:cs typeface="Times New Roman"/>
              </a:rPr>
              <a:t>[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)-</a:t>
            </a:r>
            <a:endParaRPr sz="1400">
              <a:latin typeface="Cambria Math"/>
              <a:cs typeface="Cambria Math"/>
            </a:endParaRPr>
          </a:p>
          <a:p>
            <a:pPr marL="56134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561340">
              <a:lnSpc>
                <a:spcPct val="100000"/>
              </a:lnSpc>
              <a:spcBef>
                <a:spcPts val="1185"/>
              </a:spcBef>
            </a:pPr>
            <a:r>
              <a:rPr dirty="0" sz="1400" spc="-5">
                <a:latin typeface="Times New Roman"/>
                <a:cs typeface="Times New Roman"/>
              </a:rPr>
              <a:t>Since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baseline="19841" sz="2100" spc="7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baseline="19841" sz="2100" spc="7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)</a:t>
            </a:r>
            <a:r>
              <a:rPr dirty="0" sz="1400" spc="-10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45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baseline="1984" sz="21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40604" y="1916937"/>
            <a:ext cx="6426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-15">
                <a:latin typeface="Cambria Math"/>
                <a:cs typeface="Cambria Math"/>
              </a:rPr>
              <a:t>(</a:t>
            </a:r>
            <a:r>
              <a:rPr dirty="0" sz="1000" spc="85">
                <a:latin typeface="Cambria Math"/>
                <a:cs typeface="Cambria Math"/>
              </a:rPr>
              <a:t> </a:t>
            </a:r>
            <a:r>
              <a:rPr dirty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40021" y="2112010"/>
            <a:ext cx="8445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10">
                <a:latin typeface="Cambria Math"/>
                <a:cs typeface="Cambria Math"/>
              </a:rPr>
              <a:t>  </a:t>
            </a:r>
            <a:r>
              <a:rPr dirty="0" sz="1000" spc="315">
                <a:latin typeface="Cambria Math"/>
                <a:cs typeface="Cambria Math"/>
              </a:rPr>
              <a:t> </a:t>
            </a:r>
            <a:r>
              <a:rPr dirty="0" sz="1000" spc="31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752721" y="2110993"/>
            <a:ext cx="819150" cy="0"/>
          </a:xfrm>
          <a:custGeom>
            <a:avLst/>
            <a:gdLst/>
            <a:ahLst/>
            <a:cxnLst/>
            <a:rect l="l" t="t" r="r" b="b"/>
            <a:pathLst>
              <a:path w="819150" h="0">
                <a:moveTo>
                  <a:pt x="0" y="0"/>
                </a:moveTo>
                <a:lnTo>
                  <a:pt x="8186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29080" y="2393949"/>
            <a:ext cx="16941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)-</a:t>
            </a:r>
            <a:r>
              <a:rPr dirty="0" baseline="1984" sz="21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76498" y="2340610"/>
            <a:ext cx="98551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4305" sz="1200" spc="434">
                <a:latin typeface="Cambria Math"/>
                <a:cs typeface="Cambria Math"/>
              </a:rPr>
              <a:t> </a:t>
            </a:r>
            <a:r>
              <a:rPr dirty="0" sz="1000" spc="-15">
                <a:latin typeface="Cambria Math"/>
                <a:cs typeface="Cambria Math"/>
              </a:rPr>
              <a:t>(</a:t>
            </a:r>
            <a:r>
              <a:rPr dirty="0" sz="1000" spc="40">
                <a:latin typeface="Cambria Math"/>
                <a:cs typeface="Cambria Math"/>
              </a:rPr>
              <a:t> </a:t>
            </a:r>
            <a:r>
              <a:rPr dirty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45435" y="2535681"/>
            <a:ext cx="12484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r>
              <a:rPr dirty="0" baseline="20833" sz="1200" spc="434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434">
                <a:latin typeface="Cambria Math"/>
                <a:cs typeface="Cambria Math"/>
              </a:rPr>
              <a:t> </a:t>
            </a:r>
            <a:r>
              <a:rPr dirty="0" sz="1000" spc="300">
                <a:latin typeface="Cambria Math"/>
                <a:cs typeface="Cambria Math"/>
              </a:rPr>
              <a:t>  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858135" y="2534665"/>
            <a:ext cx="1223010" cy="0"/>
          </a:xfrm>
          <a:custGeom>
            <a:avLst/>
            <a:gdLst/>
            <a:ahLst/>
            <a:cxnLst/>
            <a:rect l="l" t="t" r="r" b="b"/>
            <a:pathLst>
              <a:path w="1223010" h="0">
                <a:moveTo>
                  <a:pt x="0" y="0"/>
                </a:moveTo>
                <a:lnTo>
                  <a:pt x="122255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29080" y="2813049"/>
            <a:ext cx="126365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923925" algn="l"/>
                <a:tab pos="1250315" algn="l"/>
              </a:tabLst>
            </a:pPr>
            <a:r>
              <a:rPr dirty="0" baseline="-21825" sz="2100" spc="1110">
                <a:latin typeface="Cambria Math"/>
                <a:cs typeface="Cambria Math"/>
              </a:rPr>
              <a:t> </a:t>
            </a:r>
            <a:r>
              <a:rPr dirty="0" baseline="-21825" sz="2100" spc="1110">
                <a:latin typeface="Cambria Math"/>
                <a:cs typeface="Cambria Math"/>
              </a:rPr>
              <a:t> </a:t>
            </a:r>
            <a:r>
              <a:rPr dirty="0" baseline="-21825" sz="2100" spc="104">
                <a:latin typeface="Cambria Math"/>
                <a:cs typeface="Cambria Math"/>
              </a:rPr>
              <a:t> </a:t>
            </a:r>
            <a:r>
              <a:rPr dirty="0" u="sng" sz="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sz="800" spc="3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800" spc="-1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800" spc="3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8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53082" y="2904235"/>
            <a:ext cx="142240" cy="0"/>
          </a:xfrm>
          <a:custGeom>
            <a:avLst/>
            <a:gdLst/>
            <a:ahLst/>
            <a:cxnLst/>
            <a:rect l="l" t="t" r="r" b="b"/>
            <a:pathLst>
              <a:path w="142239" h="0">
                <a:moveTo>
                  <a:pt x="0" y="0"/>
                </a:moveTo>
                <a:lnTo>
                  <a:pt x="142036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481074" y="2800857"/>
            <a:ext cx="7810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4305" sz="1200" spc="434">
                <a:latin typeface="Cambria Math"/>
                <a:cs typeface="Cambria Math"/>
              </a:rPr>
              <a:t> </a:t>
            </a:r>
            <a:r>
              <a:rPr dirty="0" sz="1000" spc="-15">
                <a:latin typeface="Cambria Math"/>
                <a:cs typeface="Cambria Math"/>
              </a:rPr>
              <a:t>(</a:t>
            </a:r>
            <a:r>
              <a:rPr dirty="0" baseline="33333" sz="1500" spc="120">
                <a:latin typeface="Cambria Math"/>
                <a:cs typeface="Cambria Math"/>
              </a:rPr>
              <a:t> </a:t>
            </a:r>
            <a:r>
              <a:rPr dirty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072894" y="3141979"/>
            <a:ext cx="142240" cy="0"/>
          </a:xfrm>
          <a:custGeom>
            <a:avLst/>
            <a:gdLst/>
            <a:ahLst/>
            <a:cxnLst/>
            <a:rect l="l" t="t" r="r" b="b"/>
            <a:pathLst>
              <a:path w="142239" h="0">
                <a:moveTo>
                  <a:pt x="0" y="0"/>
                </a:moveTo>
                <a:lnTo>
                  <a:pt x="142036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350010" y="3038601"/>
            <a:ext cx="104394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r>
              <a:rPr dirty="0" baseline="20833" sz="1200" spc="434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382">
                <a:latin typeface="Cambria Math"/>
                <a:cs typeface="Cambria Math"/>
              </a:rPr>
              <a:t> </a:t>
            </a:r>
            <a:r>
              <a:rPr dirty="0" baseline="20833" sz="1200">
                <a:latin typeface="Cambria Math"/>
                <a:cs typeface="Cambria Math"/>
              </a:rPr>
              <a:t> </a:t>
            </a:r>
            <a:r>
              <a:rPr dirty="0" baseline="20833" sz="1200" spc="-7">
                <a:latin typeface="Cambria Math"/>
                <a:cs typeface="Cambria Math"/>
              </a:rPr>
              <a:t> </a:t>
            </a:r>
            <a:r>
              <a:rPr dirty="0" baseline="41666" sz="1200" spc="450">
                <a:latin typeface="Cambria Math"/>
                <a:cs typeface="Cambria Math"/>
              </a:rPr>
              <a:t> </a:t>
            </a:r>
            <a:r>
              <a:rPr dirty="0" baseline="41666" sz="1200">
                <a:latin typeface="Cambria Math"/>
                <a:cs typeface="Cambria Math"/>
              </a:rPr>
              <a:t> </a:t>
            </a:r>
            <a:r>
              <a:rPr dirty="0" baseline="41666" sz="1200" spc="-2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29080" y="4608702"/>
            <a:ext cx="18770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baseline="19841" sz="2100" spc="3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-</a:t>
            </a:r>
            <a:r>
              <a:rPr dirty="0" sz="1400">
                <a:latin typeface="Times New Roman"/>
                <a:cs typeface="Times New Roman"/>
              </a:rPr>
              <a:t>.since </a:t>
            </a:r>
            <a:r>
              <a:rPr dirty="0" baseline="1984" sz="2100" spc="300">
                <a:latin typeface="Cambria Math"/>
                <a:cs typeface="Cambria Math"/>
              </a:rPr>
              <a:t>,</a:t>
            </a:r>
            <a:r>
              <a:rPr dirty="0" baseline="19841" sz="2100" spc="644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-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29080" y="3078471"/>
            <a:ext cx="2944495" cy="1654175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943610">
              <a:lnSpc>
                <a:spcPct val="100000"/>
              </a:lnSpc>
            </a:pPr>
            <a:r>
              <a:rPr dirty="0" sz="800" spc="300">
                <a:latin typeface="Cambria Math"/>
                <a:cs typeface="Cambria Math"/>
              </a:rPr>
              <a:t> </a:t>
            </a:r>
            <a:r>
              <a:rPr dirty="0" sz="800" spc="-1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  <a:p>
            <a:pPr marL="12700" marR="589915">
              <a:lnSpc>
                <a:spcPct val="144500"/>
              </a:lnSpc>
              <a:spcBef>
                <a:spcPts val="85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12345" sz="1350" spc="-7">
                <a:latin typeface="Times New Roman"/>
                <a:cs typeface="Times New Roman"/>
              </a:rPr>
              <a:t>10</a:t>
            </a:r>
            <a:r>
              <a:rPr dirty="0" sz="1400" spc="-5">
                <a:latin typeface="Times New Roman"/>
                <a:cs typeface="Times New Roman"/>
              </a:rPr>
              <a:t>/ find </a:t>
            </a:r>
            <a:r>
              <a:rPr dirty="0" sz="1400" spc="200">
                <a:latin typeface="Cambria Math"/>
                <a:cs typeface="Cambria Math"/>
              </a:rPr>
              <a:t>, </a:t>
            </a:r>
            <a:r>
              <a:rPr dirty="0" baseline="27777" sz="1500" spc="-15">
                <a:latin typeface="Cambria Math"/>
                <a:cs typeface="Cambria Math"/>
              </a:rPr>
              <a:t>( </a:t>
            </a:r>
            <a:r>
              <a:rPr dirty="0" baseline="27777" sz="1500" spc="67">
                <a:latin typeface="Cambria Math"/>
                <a:cs typeface="Cambria Math"/>
              </a:rPr>
              <a:t>)</a:t>
            </a:r>
            <a:r>
              <a:rPr dirty="0" sz="1400" spc="45">
                <a:latin typeface="Cambria Math"/>
                <a:cs typeface="Cambria Math"/>
              </a:rPr>
              <a:t>-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two </a:t>
            </a:r>
            <a:r>
              <a:rPr dirty="0" sz="1400" spc="-10">
                <a:latin typeface="Times New Roman"/>
                <a:cs typeface="Times New Roman"/>
              </a:rPr>
              <a:t>ways  </a:t>
            </a: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 spc="-5">
                <a:latin typeface="Times New Roman"/>
                <a:cs typeface="Times New Roman"/>
              </a:rPr>
              <a:t>First: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-22">
                <a:latin typeface="Cambria Math"/>
                <a:cs typeface="Cambria Math"/>
              </a:rPr>
              <a:t>( </a:t>
            </a:r>
            <a:r>
              <a:rPr dirty="0" baseline="27777" sz="1500" spc="-7">
                <a:latin typeface="Cambria Math"/>
                <a:cs typeface="Cambria Math"/>
              </a:rPr>
              <a:t>)</a:t>
            </a:r>
            <a:r>
              <a:rPr dirty="0" sz="1000" spc="-5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 </a:t>
            </a:r>
            <a:r>
              <a:rPr dirty="0" baseline="27777" sz="1500" spc="-22">
                <a:latin typeface="Cambria Math"/>
                <a:cs typeface="Cambria Math"/>
              </a:rPr>
              <a:t>( </a:t>
            </a:r>
            <a:r>
              <a:rPr dirty="0" baseline="27777" sz="1500" spc="67">
                <a:latin typeface="Cambria Math"/>
                <a:cs typeface="Cambria Math"/>
              </a:rPr>
              <a:t>)</a:t>
            </a:r>
            <a:r>
              <a:rPr dirty="0" sz="1400" spc="45">
                <a:latin typeface="Cambria Math"/>
                <a:cs typeface="Cambria Math"/>
              </a:rPr>
              <a:t>-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baseline="19841" sz="2100" spc="442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  <a:p>
            <a:pPr algn="r" marR="829310">
              <a:lnSpc>
                <a:spcPct val="100000"/>
              </a:lnSpc>
              <a:spcBef>
                <a:spcPts val="535"/>
              </a:spcBef>
            </a:pP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69463" y="4750434"/>
            <a:ext cx="26606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1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0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082163" y="4749419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5" h="0">
                <a:moveTo>
                  <a:pt x="0" y="0"/>
                </a:moveTo>
                <a:lnTo>
                  <a:pt x="24536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129080" y="4995798"/>
            <a:ext cx="9023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→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baseline="19841" sz="2100" spc="832">
                <a:latin typeface="Cambria Math"/>
                <a:cs typeface="Cambria Math"/>
              </a:rPr>
              <a:t> </a:t>
            </a:r>
            <a:r>
              <a:rPr dirty="0" baseline="27777" sz="1500" spc="52">
                <a:latin typeface="Cambria Math"/>
                <a:cs typeface="Cambria Math"/>
              </a:rPr>
              <a:t>)</a:t>
            </a:r>
            <a:r>
              <a:rPr dirty="0" sz="1400" spc="35">
                <a:latin typeface="Cambria Math"/>
                <a:cs typeface="Cambria Math"/>
              </a:rPr>
              <a:t>-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066798" y="5136514"/>
            <a:ext cx="305435" cy="0"/>
          </a:xfrm>
          <a:custGeom>
            <a:avLst/>
            <a:gdLst/>
            <a:ahLst/>
            <a:cxnLst/>
            <a:rect l="l" t="t" r="r" b="b"/>
            <a:pathLst>
              <a:path w="305435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409570" y="4995798"/>
            <a:ext cx="12223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baseline="19841" sz="2100" spc="967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71445" y="4942458"/>
            <a:ext cx="168148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600835" algn="l"/>
              </a:tabLst>
            </a:pPr>
            <a:r>
              <a:rPr dirty="0" sz="1000" spc="305">
                <a:latin typeface="Cambria Math"/>
                <a:cs typeface="Cambria Math"/>
              </a:rPr>
              <a:t> </a:t>
            </a:r>
            <a:r>
              <a:rPr dirty="0" sz="1000" spc="305">
                <a:latin typeface="Cambria Math"/>
                <a:cs typeface="Cambria Math"/>
              </a:rPr>
              <a:t>	</a:t>
            </a: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54098" y="5137530"/>
            <a:ext cx="191452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1600835" algn="l"/>
              </a:tabLst>
            </a:pPr>
            <a:r>
              <a:rPr dirty="0" sz="1000" spc="325">
                <a:latin typeface="Cambria Math"/>
                <a:cs typeface="Cambria Math"/>
              </a:rPr>
              <a:t> </a:t>
            </a:r>
            <a:r>
              <a:rPr dirty="0" sz="1000" spc="509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r>
              <a:rPr dirty="0" baseline="20833" sz="1200">
                <a:latin typeface="Cambria Math"/>
                <a:cs typeface="Cambria Math"/>
              </a:rPr>
              <a:t>	</a:t>
            </a:r>
            <a:r>
              <a:rPr dirty="0" sz="1000" spc="31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655440" y="513651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62710" y="5639434"/>
            <a:ext cx="475615" cy="0"/>
          </a:xfrm>
          <a:custGeom>
            <a:avLst/>
            <a:gdLst/>
            <a:ahLst/>
            <a:cxnLst/>
            <a:rect l="l" t="t" r="r" b="b"/>
            <a:pathLst>
              <a:path w="475614" h="0">
                <a:moveTo>
                  <a:pt x="0" y="0"/>
                </a:moveTo>
                <a:lnTo>
                  <a:pt x="4754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129080" y="5322544"/>
            <a:ext cx="716280" cy="80137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338455">
              <a:lnSpc>
                <a:spcPct val="100000"/>
              </a:lnSpc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04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400" spc="-5">
                <a:latin typeface="Times New Roman"/>
                <a:cs typeface="Times New Roman"/>
              </a:rPr>
              <a:t>Second: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29080" y="6399656"/>
            <a:ext cx="6845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baseline="19841" sz="2100" spc="839">
                <a:latin typeface="Cambria Math"/>
                <a:cs typeface="Cambria Math"/>
              </a:rPr>
              <a:t> </a:t>
            </a:r>
            <a:r>
              <a:rPr dirty="0" baseline="27777" sz="1500" spc="67">
                <a:latin typeface="Cambria Math"/>
                <a:cs typeface="Cambria Math"/>
              </a:rPr>
              <a:t>)</a:t>
            </a:r>
            <a:r>
              <a:rPr dirty="0" sz="1400" spc="45">
                <a:latin typeface="Cambria Math"/>
                <a:cs typeface="Cambria Math"/>
              </a:rPr>
              <a:t>-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37689" y="6223482"/>
            <a:ext cx="49530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420"/>
              </a:spcBef>
            </a:pP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850389" y="6540372"/>
            <a:ext cx="476250" cy="0"/>
          </a:xfrm>
          <a:custGeom>
            <a:avLst/>
            <a:gdLst/>
            <a:ahLst/>
            <a:cxnLst/>
            <a:rect l="l" t="t" r="r" b="b"/>
            <a:pathLst>
              <a:path w="476250" h="0">
                <a:moveTo>
                  <a:pt x="0" y="0"/>
                </a:moveTo>
                <a:lnTo>
                  <a:pt x="4757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362326" y="6399656"/>
            <a:ext cx="13436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 </a:t>
            </a:r>
            <a:r>
              <a:rPr dirty="0" baseline="27777" sz="1500" spc="-22">
                <a:latin typeface="Cambria Math"/>
                <a:cs typeface="Cambria Math"/>
              </a:rPr>
              <a:t>( </a:t>
            </a:r>
            <a:r>
              <a:rPr dirty="0" baseline="27777" sz="1500" spc="67">
                <a:latin typeface="Cambria Math"/>
                <a:cs typeface="Cambria Math"/>
              </a:rPr>
              <a:t>)</a:t>
            </a:r>
            <a:r>
              <a:rPr dirty="0" sz="1400" spc="45">
                <a:latin typeface="Cambria Math"/>
                <a:cs typeface="Cambria Math"/>
              </a:rPr>
              <a:t>-</a:t>
            </a:r>
            <a:r>
              <a:rPr dirty="0" baseline="19841" sz="2100" spc="517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680840" y="6223482"/>
            <a:ext cx="49339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 marL="5080">
              <a:lnSpc>
                <a:spcPct val="100000"/>
              </a:lnSpc>
              <a:spcBef>
                <a:spcPts val="420"/>
              </a:spcBef>
            </a:pP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693540" y="6540372"/>
            <a:ext cx="475615" cy="0"/>
          </a:xfrm>
          <a:custGeom>
            <a:avLst/>
            <a:gdLst/>
            <a:ahLst/>
            <a:cxnLst/>
            <a:rect l="l" t="t" r="r" b="b"/>
            <a:pathLst>
              <a:path w="475614" h="0">
                <a:moveTo>
                  <a:pt x="0" y="0"/>
                </a:moveTo>
                <a:lnTo>
                  <a:pt x="4754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4194428" y="6144143"/>
            <a:ext cx="1039494" cy="713740"/>
          </a:xfrm>
          <a:prstGeom prst="rect">
            <a:avLst/>
          </a:prstGeom>
        </p:spPr>
        <p:txBody>
          <a:bodyPr wrap="square" lIns="0" tIns="55879" rIns="0" bIns="0" rtlCol="0" vert="horz">
            <a:spAutoFit/>
          </a:bodyPr>
          <a:lstStyle/>
          <a:p>
            <a:pPr algn="ctr" marR="414655">
              <a:lnSpc>
                <a:spcPct val="100000"/>
              </a:lnSpc>
              <a:spcBef>
                <a:spcPts val="439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baseline="21825" sz="2100" spc="2204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  <a:p>
            <a:pPr algn="ctr" marR="411480">
              <a:lnSpc>
                <a:spcPct val="100000"/>
              </a:lnSpc>
              <a:spcBef>
                <a:spcPts val="1510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29080" y="7036689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50010" y="6729450"/>
            <a:ext cx="415925" cy="665480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000">
              <a:latin typeface="Times New Roman"/>
              <a:cs typeface="Times New Roman"/>
            </a:endParaRPr>
          </a:p>
          <a:p>
            <a:pPr algn="ctr" marL="80645">
              <a:lnSpc>
                <a:spcPct val="100000"/>
              </a:lnSpc>
              <a:spcBef>
                <a:spcPts val="5"/>
              </a:spcBef>
            </a:pPr>
            <a:r>
              <a:rPr dirty="0" baseline="-19841" sz="2100" spc="66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746250" y="715403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362710" y="7177404"/>
            <a:ext cx="475615" cy="0"/>
          </a:xfrm>
          <a:custGeom>
            <a:avLst/>
            <a:gdLst/>
            <a:ahLst/>
            <a:cxnLst/>
            <a:rect l="l" t="t" r="r" b="b"/>
            <a:pathLst>
              <a:path w="475614" h="0">
                <a:moveTo>
                  <a:pt x="0" y="0"/>
                </a:moveTo>
                <a:lnTo>
                  <a:pt x="4754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865122" y="7036689"/>
            <a:ext cx="21672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27777" sz="1500" spc="622">
                <a:latin typeface="Cambria Math"/>
                <a:cs typeface="Cambria Math"/>
              </a:rPr>
              <a:t> </a:t>
            </a:r>
            <a:r>
              <a:rPr dirty="0" sz="1400" spc="200">
                <a:latin typeface="Cambria Math"/>
                <a:cs typeface="Cambria Math"/>
              </a:rPr>
              <a:t>,</a:t>
            </a:r>
            <a:r>
              <a:rPr dirty="0" baseline="19841" sz="2100" spc="719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-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500886" y="7365872"/>
            <a:ext cx="19494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baseline="-19841" sz="2100" spc="66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362710" y="7707756"/>
            <a:ext cx="475615" cy="0"/>
          </a:xfrm>
          <a:custGeom>
            <a:avLst/>
            <a:gdLst/>
            <a:ahLst/>
            <a:cxnLst/>
            <a:rect l="l" t="t" r="r" b="b"/>
            <a:pathLst>
              <a:path w="475614" h="0">
                <a:moveTo>
                  <a:pt x="0" y="0"/>
                </a:moveTo>
                <a:lnTo>
                  <a:pt x="4754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1129080" y="7567040"/>
            <a:ext cx="215138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  <a:tabLst>
                <a:tab pos="1137285" algn="l"/>
                <a:tab pos="1697989" algn="l"/>
              </a:tabLst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-37698" sz="2100" spc="555">
                <a:latin typeface="Cambria Math"/>
                <a:cs typeface="Cambria Math"/>
              </a:rPr>
              <a:t> </a:t>
            </a:r>
            <a:r>
              <a:rPr dirty="0" baseline="-37698" sz="2100" spc="44">
                <a:latin typeface="Cambria Math"/>
                <a:cs typeface="Cambria Math"/>
              </a:rPr>
              <a:t> </a:t>
            </a:r>
            <a:r>
              <a:rPr dirty="0" baseline="-37698" sz="2100" spc="1110">
                <a:latin typeface="Cambria Math"/>
                <a:cs typeface="Cambria Math"/>
              </a:rPr>
              <a:t> </a:t>
            </a:r>
            <a:r>
              <a:rPr dirty="0" baseline="-37698" sz="2100" spc="-7">
                <a:latin typeface="Cambria Math"/>
                <a:cs typeface="Cambria Math"/>
              </a:rPr>
              <a:t> </a:t>
            </a:r>
            <a:r>
              <a:rPr dirty="0" baseline="-37698" sz="2100" spc="644">
                <a:latin typeface="Cambria Math"/>
                <a:cs typeface="Cambria Math"/>
              </a:rPr>
              <a:t> </a:t>
            </a:r>
            <a:r>
              <a:rPr dirty="0" baseline="-27777" sz="1500" spc="532">
                <a:latin typeface="Cambria Math"/>
                <a:cs typeface="Cambria Math"/>
              </a:rPr>
              <a:t> </a:t>
            </a:r>
            <a:r>
              <a:rPr dirty="0" baseline="-27777" sz="1500">
                <a:latin typeface="Cambria Math"/>
                <a:cs typeface="Cambria Math"/>
              </a:rPr>
              <a:t> </a:t>
            </a:r>
            <a:r>
              <a:rPr dirty="0" baseline="-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133345" y="7553325"/>
            <a:ext cx="122428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00050" algn="l"/>
                <a:tab pos="966469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  </a:t>
            </a:r>
            <a:r>
              <a:rPr dirty="0" sz="1000" spc="-80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 </a:t>
            </a:r>
            <a:r>
              <a:rPr dirty="0" sz="1000" spc="1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129080" y="8111108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273810" y="7975777"/>
            <a:ext cx="2479675" cy="470534"/>
          </a:xfrm>
          <a:prstGeom prst="rect">
            <a:avLst/>
          </a:prstGeom>
        </p:spPr>
        <p:txBody>
          <a:bodyPr wrap="square" lIns="0" tIns="2057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620"/>
              </a:spcBef>
            </a:pP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baseline="23391" sz="1425" spc="592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baseline="23391" sz="1425" spc="592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baseline="23391" sz="1425" spc="525">
                <a:latin typeface="Cambria Math"/>
                <a:cs typeface="Cambria Math"/>
              </a:rPr>
              <a:t> </a:t>
            </a:r>
            <a:r>
              <a:rPr dirty="0" baseline="23391" sz="1425" spc="487">
                <a:latin typeface="Cambria Math"/>
                <a:cs typeface="Cambria Math"/>
              </a:rPr>
              <a:t> </a:t>
            </a:r>
            <a:r>
              <a:rPr dirty="0" baseline="43859" sz="1425" spc="644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baseline="23391" sz="1425" spc="592">
                <a:latin typeface="Cambria Math"/>
                <a:cs typeface="Cambria Math"/>
              </a:rPr>
              <a:t> </a:t>
            </a:r>
            <a:r>
              <a:rPr dirty="0" sz="1150" spc="440">
                <a:latin typeface="Cambria Math"/>
                <a:cs typeface="Cambria Math"/>
              </a:rPr>
              <a:t> </a:t>
            </a:r>
            <a:r>
              <a:rPr dirty="0" baseline="23391" sz="1425" spc="592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baseline="23391" sz="1425" spc="592">
                <a:latin typeface="Cambria Math"/>
                <a:cs typeface="Cambria Math"/>
              </a:rPr>
              <a:t> </a:t>
            </a:r>
            <a:r>
              <a:rPr dirty="0" sz="1150" spc="440">
                <a:latin typeface="Cambria Math"/>
                <a:cs typeface="Cambria Math"/>
              </a:rPr>
              <a:t> </a:t>
            </a:r>
            <a:r>
              <a:rPr dirty="0" baseline="23391" sz="1425" spc="592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baseline="23391" sz="1425" spc="592">
                <a:latin typeface="Cambria Math"/>
                <a:cs typeface="Cambria Math"/>
              </a:rPr>
              <a:t> </a:t>
            </a:r>
            <a:r>
              <a:rPr dirty="0" sz="1150" spc="440">
                <a:latin typeface="Cambria Math"/>
                <a:cs typeface="Cambria Math"/>
              </a:rPr>
              <a:t> </a:t>
            </a:r>
            <a:r>
              <a:rPr dirty="0" baseline="23391" sz="1425" spc="592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40">
                <a:latin typeface="Cambria Math"/>
                <a:cs typeface="Cambria Math"/>
              </a:rPr>
              <a:t> </a:t>
            </a:r>
            <a:r>
              <a:rPr dirty="0" baseline="23391" sz="1425" spc="525">
                <a:latin typeface="Cambria Math"/>
                <a:cs typeface="Cambria Math"/>
              </a:rPr>
              <a:t> </a:t>
            </a:r>
            <a:endParaRPr baseline="23391" sz="1425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150" spc="380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40">
                <a:latin typeface="Cambria Math"/>
                <a:cs typeface="Cambria Math"/>
              </a:rPr>
              <a:t> </a:t>
            </a:r>
            <a:r>
              <a:rPr dirty="0" baseline="20467" sz="1425" spc="525">
                <a:latin typeface="Cambria Math"/>
                <a:cs typeface="Cambria Math"/>
              </a:rPr>
              <a:t> </a:t>
            </a:r>
            <a:endParaRPr baseline="20467" sz="1425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286510" y="8244966"/>
            <a:ext cx="2459355" cy="0"/>
          </a:xfrm>
          <a:custGeom>
            <a:avLst/>
            <a:gdLst/>
            <a:ahLst/>
            <a:cxnLst/>
            <a:rect l="l" t="t" r="r" b="b"/>
            <a:pathLst>
              <a:path w="2459354" h="0">
                <a:moveTo>
                  <a:pt x="0" y="0"/>
                </a:moveTo>
                <a:lnTo>
                  <a:pt x="2458847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1129080" y="8583929"/>
            <a:ext cx="1403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=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295146" y="8472982"/>
            <a:ext cx="371475" cy="470534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Times New Roman"/>
              <a:cs typeface="Times New Roman"/>
            </a:endParaRPr>
          </a:p>
          <a:p>
            <a:pPr marL="66040">
              <a:lnSpc>
                <a:spcPct val="100000"/>
              </a:lnSpc>
            </a:pPr>
            <a:r>
              <a:rPr dirty="0" sz="1150" spc="440">
                <a:latin typeface="Cambria Math"/>
                <a:cs typeface="Cambria Math"/>
              </a:rPr>
              <a:t> </a:t>
            </a:r>
            <a:r>
              <a:rPr dirty="0" baseline="23391" sz="1425" spc="592">
                <a:latin typeface="Cambria Math"/>
                <a:cs typeface="Cambria Math"/>
              </a:rPr>
              <a:t> </a:t>
            </a:r>
            <a:r>
              <a:rPr dirty="0" sz="1150" spc="355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50" spc="36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40">
                <a:latin typeface="Cambria Math"/>
                <a:cs typeface="Cambria Math"/>
              </a:rPr>
              <a:t> </a:t>
            </a:r>
            <a:r>
              <a:rPr dirty="0" baseline="20467" sz="1425" spc="525">
                <a:latin typeface="Cambria Math"/>
                <a:cs typeface="Cambria Math"/>
              </a:rPr>
              <a:t> </a:t>
            </a:r>
            <a:endParaRPr baseline="20467" sz="1425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307846" y="8742171"/>
            <a:ext cx="353695" cy="0"/>
          </a:xfrm>
          <a:custGeom>
            <a:avLst/>
            <a:gdLst/>
            <a:ahLst/>
            <a:cxnLst/>
            <a:rect l="l" t="t" r="r" b="b"/>
            <a:pathLst>
              <a:path w="353694" h="0">
                <a:moveTo>
                  <a:pt x="0" y="0"/>
                </a:moveTo>
                <a:lnTo>
                  <a:pt x="353567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7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Hussien</dc:creator>
  <dcterms:created xsi:type="dcterms:W3CDTF">2018-11-10T07:21:06Z</dcterms:created>
  <dcterms:modified xsi:type="dcterms:W3CDTF">2018-11-10T07:21:06Z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2015-12-07T00:00:00Z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2018-11-10T00:00:00Z</vt:filetime>
  </property>
</Properties>
</file>